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9"/>
  </p:notesMasterIdLst>
  <p:sldIdLst>
    <p:sldId id="256" r:id="rId2"/>
    <p:sldId id="267" r:id="rId3"/>
    <p:sldId id="258" r:id="rId4"/>
    <p:sldId id="273" r:id="rId5"/>
    <p:sldId id="274" r:id="rId6"/>
    <p:sldId id="275" r:id="rId7"/>
    <p:sldId id="276" r:id="rId8"/>
    <p:sldId id="277" r:id="rId9"/>
    <p:sldId id="278" r:id="rId10"/>
    <p:sldId id="279" r:id="rId11"/>
    <p:sldId id="280" r:id="rId12"/>
    <p:sldId id="283" r:id="rId13"/>
    <p:sldId id="281" r:id="rId14"/>
    <p:sldId id="282" r:id="rId15"/>
    <p:sldId id="271" r:id="rId16"/>
    <p:sldId id="272" r:id="rId17"/>
    <p:sldId id="263" r:id="rId18"/>
  </p:sldIdLst>
  <p:sldSz cx="12192000" cy="6858000"/>
  <p:notesSz cx="6858000" cy="9144000"/>
  <p:embeddedFontLst>
    <p:embeddedFont>
      <p:font typeface="Cambria" panose="02040503050406030204" pitchFamily="18" charset="0"/>
      <p:regular r:id="rId20"/>
      <p:bold r:id="rId21"/>
      <p:italic r:id="rId22"/>
      <p:boldItalic r:id="rId23"/>
    </p:embeddedFont>
    <p:embeddedFont>
      <p:font typeface="Lato" panose="020F0502020204030203" pitchFamily="34" charset="0"/>
      <p:regular r:id="rId24"/>
      <p:bold r:id="rId25"/>
      <p:italic r:id="rId26"/>
      <p:boldItalic r:id="rId27"/>
    </p:embeddedFont>
    <p:embeddedFont>
      <p:font typeface="Lato Black" panose="020F0502020204030203" pitchFamily="34" charset="0"/>
      <p:bold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83" roundtripDataSignature="AMtx7mh4VrLQLvjXUsQeVJWWu9hsLYoG6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990" autoAdjust="0"/>
    <p:restoredTop sz="84278" autoAdjust="0"/>
  </p:normalViewPr>
  <p:slideViewPr>
    <p:cSldViewPr snapToGrid="0">
      <p:cViewPr varScale="1">
        <p:scale>
          <a:sx n="55" d="100"/>
          <a:sy n="55" d="100"/>
        </p:scale>
        <p:origin x="948"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85"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2.fntdata"/><Relationship Id="rId8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83"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8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86"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1" name="Google Shape;91;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163511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7781567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125748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624814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887947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252522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94372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8: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4" name="Google Shape;144;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782133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13637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269984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47337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956769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1737792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3" name="Google Shape;10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9664666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15"/>
        <p:cNvGrpSpPr/>
        <p:nvPr/>
      </p:nvGrpSpPr>
      <p:grpSpPr>
        <a:xfrm>
          <a:off x="0" y="0"/>
          <a:ext cx="0" cy="0"/>
          <a:chOff x="0" y="0"/>
          <a:chExt cx="0" cy="0"/>
        </a:xfrm>
      </p:grpSpPr>
      <p:pic>
        <p:nvPicPr>
          <p:cNvPr id="16" name="Google Shape;16;p10"/>
          <p:cNvPicPr preferRelativeResize="0"/>
          <p:nvPr/>
        </p:nvPicPr>
        <p:blipFill rotWithShape="1">
          <a:blip r:embed="rId2">
            <a:alphaModFix/>
          </a:blip>
          <a:srcRect/>
          <a:stretch/>
        </p:blipFill>
        <p:spPr>
          <a:xfrm>
            <a:off x="0" y="880629"/>
            <a:ext cx="10981113" cy="6176876"/>
          </a:xfrm>
          <a:prstGeom prst="rect">
            <a:avLst/>
          </a:prstGeom>
          <a:noFill/>
          <a:ln>
            <a:noFill/>
          </a:ln>
        </p:spPr>
      </p:pic>
      <p:pic>
        <p:nvPicPr>
          <p:cNvPr id="17" name="Google Shape;17;p10"/>
          <p:cNvPicPr preferRelativeResize="0"/>
          <p:nvPr/>
        </p:nvPicPr>
        <p:blipFill rotWithShape="1">
          <a:blip r:embed="rId3">
            <a:alphaModFix/>
          </a:blip>
          <a:srcRect r="-3333" b="87407"/>
          <a:stretch/>
        </p:blipFill>
        <p:spPr>
          <a:xfrm>
            <a:off x="0" y="0"/>
            <a:ext cx="12598400" cy="431800"/>
          </a:xfrm>
          <a:prstGeom prst="rect">
            <a:avLst/>
          </a:prstGeom>
          <a:noFill/>
          <a:ln>
            <a:noFill/>
          </a:ln>
        </p:spPr>
      </p:pic>
      <p:sp>
        <p:nvSpPr>
          <p:cNvPr id="18" name="Google Shape;18;p10"/>
          <p:cNvSpPr txBox="1">
            <a:spLocks noGrp="1"/>
          </p:cNvSpPr>
          <p:nvPr>
            <p:ph type="title"/>
          </p:nvPr>
        </p:nvSpPr>
        <p:spPr>
          <a:xfrm>
            <a:off x="1595351" y="2187196"/>
            <a:ext cx="9001297" cy="778583"/>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rgbClr val="144E8C"/>
              </a:buClr>
              <a:buSzPts val="4400"/>
              <a:buFont typeface="Lato Black"/>
              <a:buNone/>
              <a:defRPr sz="4400">
                <a:latin typeface="Lato Black"/>
                <a:ea typeface="Lato Black"/>
                <a:cs typeface="Lato Black"/>
                <a:sym typeface="Lato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19" name="Google Shape;19;p10"/>
          <p:cNvPicPr preferRelativeResize="0"/>
          <p:nvPr/>
        </p:nvPicPr>
        <p:blipFill rotWithShape="1">
          <a:blip r:embed="rId4">
            <a:alphaModFix/>
          </a:blip>
          <a:srcRect/>
          <a:stretch/>
        </p:blipFill>
        <p:spPr>
          <a:xfrm>
            <a:off x="4847885" y="210692"/>
            <a:ext cx="2496230" cy="1015802"/>
          </a:xfrm>
          <a:prstGeom prst="rect">
            <a:avLst/>
          </a:prstGeom>
          <a:noFill/>
          <a:ln>
            <a:noFill/>
          </a:ln>
        </p:spPr>
      </p:pic>
      <p:sp>
        <p:nvSpPr>
          <p:cNvPr id="20" name="Google Shape;20;p10"/>
          <p:cNvSpPr txBox="1"/>
          <p:nvPr/>
        </p:nvSpPr>
        <p:spPr>
          <a:xfrm>
            <a:off x="1595350" y="1017973"/>
            <a:ext cx="9144000" cy="778583"/>
          </a:xfrm>
          <a:prstGeom prst="rect">
            <a:avLst/>
          </a:prstGeom>
          <a:noFill/>
          <a:ln>
            <a:noFill/>
          </a:ln>
        </p:spPr>
        <p:txBody>
          <a:bodyPr spcFirstLastPara="1" wrap="square" lIns="91425" tIns="45700" rIns="91425" bIns="45700" anchor="b" anchorCtr="0">
            <a:normAutofit lnSpcReduction="10000"/>
          </a:bodyPr>
          <a:lstStyle/>
          <a:p>
            <a:pPr marL="0" marR="0" lvl="0" indent="0" algn="ctr" rtl="0">
              <a:lnSpc>
                <a:spcPct val="120000"/>
              </a:lnSpc>
              <a:spcBef>
                <a:spcPts val="0"/>
              </a:spcBef>
              <a:spcAft>
                <a:spcPts val="0"/>
              </a:spcAft>
              <a:buClr>
                <a:srgbClr val="144E8C"/>
              </a:buClr>
              <a:buSzPts val="2000"/>
              <a:buFont typeface="Lato Black"/>
              <a:buNone/>
            </a:pPr>
            <a:r>
              <a:rPr lang="en-US" sz="2000" b="1" i="0" u="none" strike="noStrike" cap="none">
                <a:solidFill>
                  <a:srgbClr val="144E8C"/>
                </a:solidFill>
                <a:latin typeface="Lato Black"/>
                <a:ea typeface="Lato Black"/>
                <a:cs typeface="Lato Black"/>
                <a:sym typeface="Lato Black"/>
              </a:rPr>
              <a:t>ĐẠI HỌC QUỐC GIA THÀNH PHỐ HỒ CHÍ MINH</a:t>
            </a:r>
            <a:br>
              <a:rPr lang="en-US" sz="2000" b="1" i="0" u="none" strike="noStrike" cap="none">
                <a:solidFill>
                  <a:srgbClr val="144E8C"/>
                </a:solidFill>
                <a:latin typeface="Lato Black"/>
                <a:ea typeface="Lato Black"/>
                <a:cs typeface="Lato Black"/>
                <a:sym typeface="Lato Black"/>
              </a:rPr>
            </a:br>
            <a:r>
              <a:rPr lang="en-US" sz="2000" b="1" i="0" u="none" strike="noStrike" cap="none">
                <a:solidFill>
                  <a:srgbClr val="144E8C"/>
                </a:solidFill>
                <a:latin typeface="Lato Black"/>
                <a:ea typeface="Lato Black"/>
                <a:cs typeface="Lato Black"/>
                <a:sym typeface="Lato Black"/>
              </a:rPr>
              <a:t>TRƯỜNG ĐẠI HỌC KINH TẾ - LUẬT</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30"/>
        <p:cNvGrpSpPr/>
        <p:nvPr/>
      </p:nvGrpSpPr>
      <p:grpSpPr>
        <a:xfrm>
          <a:off x="0" y="0"/>
          <a:ext cx="0" cy="0"/>
          <a:chOff x="0" y="0"/>
          <a:chExt cx="0" cy="0"/>
        </a:xfrm>
      </p:grpSpPr>
      <p:sp>
        <p:nvSpPr>
          <p:cNvPr id="31" name="Google Shape;31;p12"/>
          <p:cNvSpPr txBox="1">
            <a:spLocks noGrp="1"/>
          </p:cNvSpPr>
          <p:nvPr>
            <p:ph type="title"/>
          </p:nvPr>
        </p:nvSpPr>
        <p:spPr>
          <a:xfrm>
            <a:off x="839788" y="659342"/>
            <a:ext cx="3932237" cy="1070259"/>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44E8C"/>
              </a:buClr>
              <a:buSzPts val="3200"/>
              <a:buFont typeface="Lato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12"/>
          <p:cNvSpPr>
            <a:spLocks noGrp="1"/>
          </p:cNvSpPr>
          <p:nvPr>
            <p:ph type="pic" idx="2"/>
          </p:nvPr>
        </p:nvSpPr>
        <p:spPr>
          <a:xfrm>
            <a:off x="5183188" y="987425"/>
            <a:ext cx="6172200" cy="4873625"/>
          </a:xfrm>
          <a:prstGeom prst="rect">
            <a:avLst/>
          </a:prstGeom>
          <a:noFill/>
          <a:ln>
            <a:noFill/>
          </a:ln>
        </p:spPr>
      </p:sp>
      <p:sp>
        <p:nvSpPr>
          <p:cNvPr id="33" name="Google Shape;33;p12"/>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pic>
        <p:nvPicPr>
          <p:cNvPr id="34" name="Google Shape;34;p12"/>
          <p:cNvPicPr preferRelativeResize="0"/>
          <p:nvPr/>
        </p:nvPicPr>
        <p:blipFill rotWithShape="1">
          <a:blip r:embed="rId2">
            <a:alphaModFix/>
          </a:blip>
          <a:srcRect r="-3333" b="87407"/>
          <a:stretch/>
        </p:blipFill>
        <p:spPr>
          <a:xfrm flipH="1">
            <a:off x="-406400" y="-1"/>
            <a:ext cx="12598400" cy="431800"/>
          </a:xfrm>
          <a:prstGeom prst="rect">
            <a:avLst/>
          </a:prstGeom>
          <a:noFill/>
          <a:ln>
            <a:noFill/>
          </a:ln>
        </p:spPr>
      </p:pic>
      <p:pic>
        <p:nvPicPr>
          <p:cNvPr id="35" name="Google Shape;35;p12"/>
          <p:cNvPicPr preferRelativeResize="0"/>
          <p:nvPr/>
        </p:nvPicPr>
        <p:blipFill rotWithShape="1">
          <a:blip r:embed="rId3">
            <a:alphaModFix/>
          </a:blip>
          <a:srcRect l="15000" t="43307" r="32291" b="37052"/>
          <a:stretch/>
        </p:blipFill>
        <p:spPr>
          <a:xfrm>
            <a:off x="211666" y="6201820"/>
            <a:ext cx="3590248" cy="656180"/>
          </a:xfrm>
          <a:prstGeom prst="rect">
            <a:avLst/>
          </a:prstGeom>
          <a:noFill/>
          <a:ln>
            <a:noFill/>
          </a:ln>
        </p:spPr>
      </p:pic>
      <p:sp>
        <p:nvSpPr>
          <p:cNvPr id="36" name="Google Shape;36;p12"/>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b="1" i="1">
                <a:solidFill>
                  <a:schemeClr val="lt2"/>
                </a:solidFill>
                <a:latin typeface="Lato"/>
                <a:ea typeface="Lato"/>
                <a:cs typeface="Lato"/>
                <a:sym typeface="La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12"/>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1" i="0" u="none" strike="noStrike" cap="none">
                <a:solidFill>
                  <a:schemeClr val="lt1"/>
                </a:solidFill>
                <a:latin typeface="Lato"/>
                <a:ea typeface="Lato"/>
                <a:cs typeface="Lato"/>
                <a:sym typeface="Lato"/>
              </a:defRPr>
            </a:lvl1pPr>
            <a:lvl2pPr marL="0" lvl="1" indent="0" algn="r">
              <a:spcBef>
                <a:spcPts val="0"/>
              </a:spcBef>
              <a:buNone/>
              <a:defRPr sz="1200" b="1" i="0" u="none" strike="noStrike" cap="none">
                <a:solidFill>
                  <a:schemeClr val="lt1"/>
                </a:solidFill>
                <a:latin typeface="Lato"/>
                <a:ea typeface="Lato"/>
                <a:cs typeface="Lato"/>
                <a:sym typeface="Lato"/>
              </a:defRPr>
            </a:lvl2pPr>
            <a:lvl3pPr marL="0" lvl="2" indent="0" algn="r">
              <a:spcBef>
                <a:spcPts val="0"/>
              </a:spcBef>
              <a:buNone/>
              <a:defRPr sz="1200" b="1" i="0" u="none" strike="noStrike" cap="none">
                <a:solidFill>
                  <a:schemeClr val="lt1"/>
                </a:solidFill>
                <a:latin typeface="Lato"/>
                <a:ea typeface="Lato"/>
                <a:cs typeface="Lato"/>
                <a:sym typeface="Lato"/>
              </a:defRPr>
            </a:lvl3pPr>
            <a:lvl4pPr marL="0" lvl="3" indent="0" algn="r">
              <a:spcBef>
                <a:spcPts val="0"/>
              </a:spcBef>
              <a:buNone/>
              <a:defRPr sz="1200" b="1" i="0" u="none" strike="noStrike" cap="none">
                <a:solidFill>
                  <a:schemeClr val="lt1"/>
                </a:solidFill>
                <a:latin typeface="Lato"/>
                <a:ea typeface="Lato"/>
                <a:cs typeface="Lato"/>
                <a:sym typeface="Lato"/>
              </a:defRPr>
            </a:lvl4pPr>
            <a:lvl5pPr marL="0" lvl="4" indent="0" algn="r">
              <a:spcBef>
                <a:spcPts val="0"/>
              </a:spcBef>
              <a:buNone/>
              <a:defRPr sz="1200" b="1" i="0" u="none" strike="noStrike" cap="none">
                <a:solidFill>
                  <a:schemeClr val="lt1"/>
                </a:solidFill>
                <a:latin typeface="Lato"/>
                <a:ea typeface="Lato"/>
                <a:cs typeface="Lato"/>
                <a:sym typeface="Lato"/>
              </a:defRPr>
            </a:lvl5pPr>
            <a:lvl6pPr marL="0" lvl="5" indent="0" algn="r">
              <a:spcBef>
                <a:spcPts val="0"/>
              </a:spcBef>
              <a:buNone/>
              <a:defRPr sz="1200" b="1" i="0" u="none" strike="noStrike" cap="none">
                <a:solidFill>
                  <a:schemeClr val="lt1"/>
                </a:solidFill>
                <a:latin typeface="Lato"/>
                <a:ea typeface="Lato"/>
                <a:cs typeface="Lato"/>
                <a:sym typeface="Lato"/>
              </a:defRPr>
            </a:lvl6pPr>
            <a:lvl7pPr marL="0" lvl="6" indent="0" algn="r">
              <a:spcBef>
                <a:spcPts val="0"/>
              </a:spcBef>
              <a:buNone/>
              <a:defRPr sz="1200" b="1" i="0" u="none" strike="noStrike" cap="none">
                <a:solidFill>
                  <a:schemeClr val="lt1"/>
                </a:solidFill>
                <a:latin typeface="Lato"/>
                <a:ea typeface="Lato"/>
                <a:cs typeface="Lato"/>
                <a:sym typeface="Lato"/>
              </a:defRPr>
            </a:lvl7pPr>
            <a:lvl8pPr marL="0" lvl="7" indent="0" algn="r">
              <a:spcBef>
                <a:spcPts val="0"/>
              </a:spcBef>
              <a:buNone/>
              <a:defRPr sz="1200" b="1" i="0" u="none" strike="noStrike" cap="none">
                <a:solidFill>
                  <a:schemeClr val="lt1"/>
                </a:solidFill>
                <a:latin typeface="Lato"/>
                <a:ea typeface="Lato"/>
                <a:cs typeface="Lato"/>
                <a:sym typeface="Lato"/>
              </a:defRPr>
            </a:lvl8pPr>
            <a:lvl9pPr marL="0" lvl="8" indent="0" algn="r">
              <a:spcBef>
                <a:spcPts val="0"/>
              </a:spcBef>
              <a:buNone/>
              <a:defRPr sz="1200" b="1"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70"/>
        <p:cNvGrpSpPr/>
        <p:nvPr/>
      </p:nvGrpSpPr>
      <p:grpSpPr>
        <a:xfrm>
          <a:off x="0" y="0"/>
          <a:ext cx="0" cy="0"/>
          <a:chOff x="0" y="0"/>
          <a:chExt cx="0" cy="0"/>
        </a:xfrm>
      </p:grpSpPr>
      <p:pic>
        <p:nvPicPr>
          <p:cNvPr id="71" name="Google Shape;71;p17"/>
          <p:cNvPicPr preferRelativeResize="0"/>
          <p:nvPr/>
        </p:nvPicPr>
        <p:blipFill rotWithShape="1">
          <a:blip r:embed="rId2">
            <a:alphaModFix/>
          </a:blip>
          <a:srcRect r="-3333" b="87407"/>
          <a:stretch/>
        </p:blipFill>
        <p:spPr>
          <a:xfrm>
            <a:off x="0" y="0"/>
            <a:ext cx="12598400" cy="431800"/>
          </a:xfrm>
          <a:prstGeom prst="rect">
            <a:avLst/>
          </a:prstGeom>
          <a:noFill/>
          <a:ln>
            <a:noFill/>
          </a:ln>
        </p:spPr>
      </p:pic>
      <p:pic>
        <p:nvPicPr>
          <p:cNvPr id="72" name="Google Shape;72;p17"/>
          <p:cNvPicPr preferRelativeResize="0"/>
          <p:nvPr/>
        </p:nvPicPr>
        <p:blipFill rotWithShape="1">
          <a:blip r:embed="rId3">
            <a:alphaModFix/>
          </a:blip>
          <a:srcRect/>
          <a:stretch/>
        </p:blipFill>
        <p:spPr>
          <a:xfrm>
            <a:off x="-85306" y="-330860"/>
            <a:ext cx="12192000" cy="6858000"/>
          </a:xfrm>
          <a:prstGeom prst="rect">
            <a:avLst/>
          </a:prstGeom>
          <a:noFill/>
          <a:ln>
            <a:noFill/>
          </a:ln>
        </p:spPr>
      </p:pic>
      <p:sp>
        <p:nvSpPr>
          <p:cNvPr id="73" name="Google Shape;73;p17"/>
          <p:cNvSpPr txBox="1">
            <a:spLocks noGrp="1"/>
          </p:cNvSpPr>
          <p:nvPr>
            <p:ph type="title"/>
          </p:nvPr>
        </p:nvSpPr>
        <p:spPr>
          <a:xfrm>
            <a:off x="838200" y="2581306"/>
            <a:ext cx="10515600" cy="1566745"/>
          </a:xfrm>
          <a:prstGeom prst="rect">
            <a:avLst/>
          </a:prstGeom>
          <a:noFill/>
          <a:ln>
            <a:noFill/>
          </a:ln>
        </p:spPr>
        <p:txBody>
          <a:bodyPr spcFirstLastPara="1" wrap="square" lIns="91425" tIns="45700" rIns="91425" bIns="45700" anchor="ctr" anchorCtr="0">
            <a:noAutofit/>
          </a:bodyPr>
          <a:lstStyle>
            <a:lvl1pPr lvl="0" algn="ctr">
              <a:lnSpc>
                <a:spcPct val="90000"/>
              </a:lnSpc>
              <a:spcBef>
                <a:spcPts val="0"/>
              </a:spcBef>
              <a:spcAft>
                <a:spcPts val="0"/>
              </a:spcAft>
              <a:buClr>
                <a:srgbClr val="144E8C"/>
              </a:buClr>
              <a:buSzPts val="9600"/>
              <a:buFont typeface="Lato Black"/>
              <a:buNone/>
              <a:defRPr sz="9600">
                <a:latin typeface="Lato Black"/>
                <a:ea typeface="Lato Black"/>
                <a:cs typeface="Lato Black"/>
                <a:sym typeface="Lato Black"/>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74" name="Google Shape;74;p17"/>
          <p:cNvPicPr preferRelativeResize="0"/>
          <p:nvPr/>
        </p:nvPicPr>
        <p:blipFill rotWithShape="1">
          <a:blip r:embed="rId4">
            <a:alphaModFix/>
          </a:blip>
          <a:srcRect/>
          <a:stretch/>
        </p:blipFill>
        <p:spPr>
          <a:xfrm>
            <a:off x="4357944" y="330860"/>
            <a:ext cx="2890753" cy="1176347"/>
          </a:xfrm>
          <a:prstGeom prst="rect">
            <a:avLst/>
          </a:prstGeom>
          <a:noFill/>
          <a:ln>
            <a:noFill/>
          </a:ln>
        </p:spPr>
      </p:pic>
      <p:sp>
        <p:nvSpPr>
          <p:cNvPr id="75" name="Google Shape;75;p17"/>
          <p:cNvSpPr txBox="1"/>
          <p:nvPr/>
        </p:nvSpPr>
        <p:spPr>
          <a:xfrm>
            <a:off x="2805445" y="1354975"/>
            <a:ext cx="6410498" cy="688410"/>
          </a:xfrm>
          <a:prstGeom prst="rect">
            <a:avLst/>
          </a:prstGeom>
          <a:noFill/>
          <a:ln>
            <a:noFill/>
          </a:ln>
        </p:spPr>
        <p:txBody>
          <a:bodyPr spcFirstLastPara="1" wrap="square" lIns="91425" tIns="45700" rIns="91425" bIns="45700" anchor="ctr" anchorCtr="0">
            <a:noAutofit/>
          </a:bodyPr>
          <a:lstStyle/>
          <a:p>
            <a:pPr marL="0" marR="0" lvl="0" indent="0" algn="ctr" rtl="0">
              <a:lnSpc>
                <a:spcPct val="120000"/>
              </a:lnSpc>
              <a:spcBef>
                <a:spcPts val="0"/>
              </a:spcBef>
              <a:spcAft>
                <a:spcPts val="0"/>
              </a:spcAft>
              <a:buClr>
                <a:srgbClr val="144E8C"/>
              </a:buClr>
              <a:buSzPts val="2000"/>
              <a:buFont typeface="Lato Black"/>
              <a:buNone/>
            </a:pPr>
            <a:r>
              <a:rPr lang="en-US" sz="2000" b="1" i="0" u="none" strike="noStrike" cap="none">
                <a:solidFill>
                  <a:srgbClr val="144E8C"/>
                </a:solidFill>
                <a:latin typeface="Lato Black"/>
                <a:ea typeface="Lato Black"/>
                <a:cs typeface="Lato Black"/>
                <a:sym typeface="Lato Black"/>
              </a:rPr>
              <a:t>ĐẠI HỌC QUỐC GIA THÀNH PHỐ HỒ CHÍ MINH</a:t>
            </a:r>
            <a:br>
              <a:rPr lang="en-US" sz="2000" b="1" i="0" u="none" strike="noStrike" cap="none">
                <a:solidFill>
                  <a:srgbClr val="144E8C"/>
                </a:solidFill>
                <a:latin typeface="Lato Black"/>
                <a:ea typeface="Lato Black"/>
                <a:cs typeface="Lato Black"/>
                <a:sym typeface="Lato Black"/>
              </a:rPr>
            </a:br>
            <a:r>
              <a:rPr lang="en-US" sz="2000" b="1" i="0" u="none" strike="noStrike" cap="none">
                <a:solidFill>
                  <a:srgbClr val="144E8C"/>
                </a:solidFill>
                <a:latin typeface="Lato Black"/>
                <a:ea typeface="Lato Black"/>
                <a:cs typeface="Lato Black"/>
                <a:sym typeface="Lato Black"/>
              </a:rPr>
              <a:t>TRƯỜNG ĐẠI HỌC KINH TẾ - LUẬT</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76"/>
        <p:cNvGrpSpPr/>
        <p:nvPr/>
      </p:nvGrpSpPr>
      <p:grpSpPr>
        <a:xfrm>
          <a:off x="0" y="0"/>
          <a:ext cx="0" cy="0"/>
          <a:chOff x="0" y="0"/>
          <a:chExt cx="0" cy="0"/>
        </a:xfrm>
      </p:grpSpPr>
      <p:sp>
        <p:nvSpPr>
          <p:cNvPr id="77" name="Google Shape;77;p18"/>
          <p:cNvSpPr txBox="1">
            <a:spLocks noGrp="1"/>
          </p:cNvSpPr>
          <p:nvPr>
            <p:ph type="title"/>
          </p:nvPr>
        </p:nvSpPr>
        <p:spPr>
          <a:xfrm>
            <a:off x="839788" y="577547"/>
            <a:ext cx="3932237" cy="1292251"/>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144E8C"/>
              </a:buClr>
              <a:buSzPts val="3200"/>
              <a:buFont typeface="Lato Black"/>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8" name="Google Shape;78;p18"/>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9" name="Google Shape;79;p18"/>
          <p:cNvSpPr txBox="1">
            <a:spLocks noGrp="1"/>
          </p:cNvSpPr>
          <p:nvPr>
            <p:ph type="body" idx="2"/>
          </p:nvPr>
        </p:nvSpPr>
        <p:spPr>
          <a:xfrm>
            <a:off x="839788" y="2201630"/>
            <a:ext cx="3932237" cy="366735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pic>
        <p:nvPicPr>
          <p:cNvPr id="80" name="Google Shape;80;p18"/>
          <p:cNvPicPr preferRelativeResize="0"/>
          <p:nvPr/>
        </p:nvPicPr>
        <p:blipFill rotWithShape="1">
          <a:blip r:embed="rId2">
            <a:alphaModFix/>
          </a:blip>
          <a:srcRect r="-3333" b="87407"/>
          <a:stretch/>
        </p:blipFill>
        <p:spPr>
          <a:xfrm flipH="1">
            <a:off x="-406400" y="-1"/>
            <a:ext cx="12598400" cy="431800"/>
          </a:xfrm>
          <a:prstGeom prst="rect">
            <a:avLst/>
          </a:prstGeom>
          <a:noFill/>
          <a:ln>
            <a:noFill/>
          </a:ln>
        </p:spPr>
      </p:pic>
      <p:pic>
        <p:nvPicPr>
          <p:cNvPr id="81" name="Google Shape;81;p18"/>
          <p:cNvPicPr preferRelativeResize="0"/>
          <p:nvPr/>
        </p:nvPicPr>
        <p:blipFill rotWithShape="1">
          <a:blip r:embed="rId3">
            <a:alphaModFix/>
          </a:blip>
          <a:srcRect l="24127" t="66898" r="25919" b="25925"/>
          <a:stretch/>
        </p:blipFill>
        <p:spPr>
          <a:xfrm>
            <a:off x="810734" y="1911095"/>
            <a:ext cx="2855494" cy="115369"/>
          </a:xfrm>
          <a:prstGeom prst="rect">
            <a:avLst/>
          </a:prstGeom>
          <a:noFill/>
          <a:ln>
            <a:noFill/>
          </a:ln>
        </p:spPr>
      </p:pic>
      <p:pic>
        <p:nvPicPr>
          <p:cNvPr id="82" name="Google Shape;82;p18"/>
          <p:cNvPicPr preferRelativeResize="0"/>
          <p:nvPr/>
        </p:nvPicPr>
        <p:blipFill rotWithShape="1">
          <a:blip r:embed="rId4">
            <a:alphaModFix/>
          </a:blip>
          <a:srcRect l="15000" t="43307" r="32291" b="37052"/>
          <a:stretch/>
        </p:blipFill>
        <p:spPr>
          <a:xfrm>
            <a:off x="211666" y="6160255"/>
            <a:ext cx="3590248" cy="656180"/>
          </a:xfrm>
          <a:prstGeom prst="rect">
            <a:avLst/>
          </a:prstGeom>
          <a:noFill/>
          <a:ln>
            <a:noFill/>
          </a:ln>
        </p:spPr>
      </p:pic>
      <p:sp>
        <p:nvSpPr>
          <p:cNvPr id="83" name="Google Shape;83;p18"/>
          <p:cNvSpPr txBox="1">
            <a:spLocks noGrp="1"/>
          </p:cNvSpPr>
          <p:nvPr>
            <p:ph type="ftr" idx="11"/>
          </p:nvPr>
        </p:nvSpPr>
        <p:spPr>
          <a:xfrm>
            <a:off x="728132" y="6387798"/>
            <a:ext cx="2370667" cy="261408"/>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b="1" i="1">
                <a:solidFill>
                  <a:schemeClr val="lt2"/>
                </a:solidFill>
                <a:latin typeface="Lato"/>
                <a:ea typeface="Lato"/>
                <a:cs typeface="Lato"/>
                <a:sym typeface="Lato"/>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8"/>
          <p:cNvSpPr txBox="1">
            <a:spLocks noGrp="1"/>
          </p:cNvSpPr>
          <p:nvPr>
            <p:ph type="sldNum" idx="12"/>
          </p:nvPr>
        </p:nvSpPr>
        <p:spPr>
          <a:xfrm>
            <a:off x="3098799" y="6335940"/>
            <a:ext cx="397933"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200" b="1" i="0" u="none" strike="noStrike" cap="none">
                <a:solidFill>
                  <a:schemeClr val="lt1"/>
                </a:solidFill>
                <a:latin typeface="Lato"/>
                <a:ea typeface="Lato"/>
                <a:cs typeface="Lato"/>
                <a:sym typeface="Lato"/>
              </a:defRPr>
            </a:lvl1pPr>
            <a:lvl2pPr marL="0" lvl="1" indent="0" algn="r">
              <a:spcBef>
                <a:spcPts val="0"/>
              </a:spcBef>
              <a:buNone/>
              <a:defRPr sz="1200" b="1" i="0" u="none" strike="noStrike" cap="none">
                <a:solidFill>
                  <a:schemeClr val="lt1"/>
                </a:solidFill>
                <a:latin typeface="Lato"/>
                <a:ea typeface="Lato"/>
                <a:cs typeface="Lato"/>
                <a:sym typeface="Lato"/>
              </a:defRPr>
            </a:lvl2pPr>
            <a:lvl3pPr marL="0" lvl="2" indent="0" algn="r">
              <a:spcBef>
                <a:spcPts val="0"/>
              </a:spcBef>
              <a:buNone/>
              <a:defRPr sz="1200" b="1" i="0" u="none" strike="noStrike" cap="none">
                <a:solidFill>
                  <a:schemeClr val="lt1"/>
                </a:solidFill>
                <a:latin typeface="Lato"/>
                <a:ea typeface="Lato"/>
                <a:cs typeface="Lato"/>
                <a:sym typeface="Lato"/>
              </a:defRPr>
            </a:lvl3pPr>
            <a:lvl4pPr marL="0" lvl="3" indent="0" algn="r">
              <a:spcBef>
                <a:spcPts val="0"/>
              </a:spcBef>
              <a:buNone/>
              <a:defRPr sz="1200" b="1" i="0" u="none" strike="noStrike" cap="none">
                <a:solidFill>
                  <a:schemeClr val="lt1"/>
                </a:solidFill>
                <a:latin typeface="Lato"/>
                <a:ea typeface="Lato"/>
                <a:cs typeface="Lato"/>
                <a:sym typeface="Lato"/>
              </a:defRPr>
            </a:lvl4pPr>
            <a:lvl5pPr marL="0" lvl="4" indent="0" algn="r">
              <a:spcBef>
                <a:spcPts val="0"/>
              </a:spcBef>
              <a:buNone/>
              <a:defRPr sz="1200" b="1" i="0" u="none" strike="noStrike" cap="none">
                <a:solidFill>
                  <a:schemeClr val="lt1"/>
                </a:solidFill>
                <a:latin typeface="Lato"/>
                <a:ea typeface="Lato"/>
                <a:cs typeface="Lato"/>
                <a:sym typeface="Lato"/>
              </a:defRPr>
            </a:lvl5pPr>
            <a:lvl6pPr marL="0" lvl="5" indent="0" algn="r">
              <a:spcBef>
                <a:spcPts val="0"/>
              </a:spcBef>
              <a:buNone/>
              <a:defRPr sz="1200" b="1" i="0" u="none" strike="noStrike" cap="none">
                <a:solidFill>
                  <a:schemeClr val="lt1"/>
                </a:solidFill>
                <a:latin typeface="Lato"/>
                <a:ea typeface="Lato"/>
                <a:cs typeface="Lato"/>
                <a:sym typeface="Lato"/>
              </a:defRPr>
            </a:lvl6pPr>
            <a:lvl7pPr marL="0" lvl="6" indent="0" algn="r">
              <a:spcBef>
                <a:spcPts val="0"/>
              </a:spcBef>
              <a:buNone/>
              <a:defRPr sz="1200" b="1" i="0" u="none" strike="noStrike" cap="none">
                <a:solidFill>
                  <a:schemeClr val="lt1"/>
                </a:solidFill>
                <a:latin typeface="Lato"/>
                <a:ea typeface="Lato"/>
                <a:cs typeface="Lato"/>
                <a:sym typeface="Lato"/>
              </a:defRPr>
            </a:lvl7pPr>
            <a:lvl8pPr marL="0" lvl="7" indent="0" algn="r">
              <a:spcBef>
                <a:spcPts val="0"/>
              </a:spcBef>
              <a:buNone/>
              <a:defRPr sz="1200" b="1" i="0" u="none" strike="noStrike" cap="none">
                <a:solidFill>
                  <a:schemeClr val="lt1"/>
                </a:solidFill>
                <a:latin typeface="Lato"/>
                <a:ea typeface="Lato"/>
                <a:cs typeface="Lato"/>
                <a:sym typeface="Lato"/>
              </a:defRPr>
            </a:lvl8pPr>
            <a:lvl9pPr marL="0" lvl="8" indent="0" algn="r">
              <a:spcBef>
                <a:spcPts val="0"/>
              </a:spcBef>
              <a:buNone/>
              <a:defRPr sz="1200" b="1"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Blank" type="blank">
  <p:cSld name="BLANK">
    <p:spTree>
      <p:nvGrpSpPr>
        <p:cNvPr id="1" name="Shape 85"/>
        <p:cNvGrpSpPr/>
        <p:nvPr/>
      </p:nvGrpSpPr>
      <p:grpSpPr>
        <a:xfrm>
          <a:off x="0" y="0"/>
          <a:ext cx="0" cy="0"/>
          <a:chOff x="0" y="0"/>
          <a:chExt cx="0" cy="0"/>
        </a:xfrm>
      </p:grpSpPr>
      <p:sp>
        <p:nvSpPr>
          <p:cNvPr id="86" name="Google Shape;86;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7" name="Google Shape;87;p19"/>
          <p:cNvSpPr txBox="1">
            <a:spLocks noGrp="1"/>
          </p:cNvSpPr>
          <p:nvPr>
            <p:ph type="ftr" idx="11"/>
          </p:nvPr>
        </p:nvSpPr>
        <p:spPr>
          <a:xfrm>
            <a:off x="3581400" y="6356350"/>
            <a:ext cx="5029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rgbClr val="144E8C"/>
              </a:buClr>
              <a:buSzPts val="4400"/>
              <a:buFont typeface="Lato Black"/>
              <a:buNone/>
              <a:defRPr sz="4400" b="1" i="0" u="none" strike="noStrike" cap="none">
                <a:solidFill>
                  <a:srgbClr val="144E8C"/>
                </a:solidFill>
                <a:latin typeface="Lato Black"/>
                <a:ea typeface="Lato Black"/>
                <a:cs typeface="Lato Black"/>
                <a:sym typeface="Lato Black"/>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1" i="0" u="none" strike="noStrike" cap="none">
                <a:solidFill>
                  <a:schemeClr val="dk1"/>
                </a:solidFill>
                <a:latin typeface="Lato"/>
                <a:ea typeface="Lato"/>
                <a:cs typeface="Lato"/>
                <a:sym typeface="Lato"/>
              </a:defRPr>
            </a:lvl1pPr>
            <a:lvl2pPr marL="914400" marR="0" lvl="1" indent="-381000" algn="l" rtl="0">
              <a:lnSpc>
                <a:spcPct val="90000"/>
              </a:lnSpc>
              <a:spcBef>
                <a:spcPts val="500"/>
              </a:spcBef>
              <a:spcAft>
                <a:spcPts val="0"/>
              </a:spcAft>
              <a:buClr>
                <a:schemeClr val="dk1"/>
              </a:buClr>
              <a:buSzPts val="2400"/>
              <a:buFont typeface="Arial"/>
              <a:buChar char="•"/>
              <a:defRPr sz="2400" b="1" i="0" u="none" strike="noStrike" cap="none">
                <a:solidFill>
                  <a:schemeClr val="dk1"/>
                </a:solidFill>
                <a:latin typeface="Lato"/>
                <a:ea typeface="Lato"/>
                <a:cs typeface="Lato"/>
                <a:sym typeface="Lato"/>
              </a:defRPr>
            </a:lvl2pPr>
            <a:lvl3pPr marL="1371600" marR="0" lvl="2" indent="-355600" algn="l" rtl="0">
              <a:lnSpc>
                <a:spcPct val="90000"/>
              </a:lnSpc>
              <a:spcBef>
                <a:spcPts val="500"/>
              </a:spcBef>
              <a:spcAft>
                <a:spcPts val="0"/>
              </a:spcAft>
              <a:buClr>
                <a:schemeClr val="dk1"/>
              </a:buClr>
              <a:buSzPts val="2000"/>
              <a:buFont typeface="Arial"/>
              <a:buChar char="•"/>
              <a:defRPr sz="2000" b="1" i="0" u="none" strike="noStrike" cap="none">
                <a:solidFill>
                  <a:schemeClr val="dk1"/>
                </a:solidFill>
                <a:latin typeface="Lato"/>
                <a:ea typeface="Lato"/>
                <a:cs typeface="Lato"/>
                <a:sym typeface="Lato"/>
              </a:defRPr>
            </a:lvl3pPr>
            <a:lvl4pPr marL="1828800" marR="0" lvl="3" indent="-342900" algn="l" rtl="0">
              <a:lnSpc>
                <a:spcPct val="90000"/>
              </a:lnSpc>
              <a:spcBef>
                <a:spcPts val="500"/>
              </a:spcBef>
              <a:spcAft>
                <a:spcPts val="0"/>
              </a:spcAft>
              <a:buClr>
                <a:schemeClr val="dk1"/>
              </a:buClr>
              <a:buSzPts val="1800"/>
              <a:buFont typeface="Arial"/>
              <a:buChar char="•"/>
              <a:defRPr sz="1800" b="1" i="0" u="none" strike="noStrike" cap="none">
                <a:solidFill>
                  <a:schemeClr val="dk1"/>
                </a:solidFill>
                <a:latin typeface="Lato"/>
                <a:ea typeface="Lato"/>
                <a:cs typeface="Lato"/>
                <a:sym typeface="Lato"/>
              </a:defRPr>
            </a:lvl4pPr>
            <a:lvl5pPr marL="2286000" marR="0" lvl="4" indent="-342900" algn="l" rtl="0">
              <a:lnSpc>
                <a:spcPct val="90000"/>
              </a:lnSpc>
              <a:spcBef>
                <a:spcPts val="500"/>
              </a:spcBef>
              <a:spcAft>
                <a:spcPts val="0"/>
              </a:spcAft>
              <a:buClr>
                <a:schemeClr val="dk1"/>
              </a:buClr>
              <a:buSzPts val="1800"/>
              <a:buFont typeface="Arial"/>
              <a:buChar char="•"/>
              <a:defRPr sz="1800" b="1" i="0" u="none" strike="noStrike" cap="none">
                <a:solidFill>
                  <a:schemeClr val="dk1"/>
                </a:solidFill>
                <a:latin typeface="Lato"/>
                <a:ea typeface="Lato"/>
                <a:cs typeface="Lato"/>
                <a:sym typeface="Lato"/>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9"/>
          <p:cNvSpPr txBox="1">
            <a:spLocks noGrp="1"/>
          </p:cNvSpPr>
          <p:nvPr>
            <p:ph type="ftr" idx="11"/>
          </p:nvPr>
        </p:nvSpPr>
        <p:spPr>
          <a:xfrm>
            <a:off x="3581400" y="6356350"/>
            <a:ext cx="50292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Lato"/>
                <a:ea typeface="Lato"/>
                <a:cs typeface="Lato"/>
                <a:sym typeface="Lato"/>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6" r:id="rId3"/>
    <p:sldLayoutId id="2147483657" r:id="rId4"/>
    <p:sldLayoutId id="2147483658"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thanhtd@uel.edu.vn"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tranduythanh.com/"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hyperlink" Target="https://tranduythanh.com/2024/02/02/bai-39-lap-trinh-da-tien-trinh-trong-python-pyqt6-part-1/"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tranduythanh.com/2024/02/07/bai-40-lap-trinh-da-tien-trinh-trong-python-pyqt6-part-2/"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tranduythanh.com/2024/02/08/bai-41-lap-trinh-da-tien-trinh-trong-python-pyqt6-part-3/"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oc.qt.io/qtforpython-5/PySide2/QtCore/Signal.html#PySide2.QtCore.Signal.connect"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doc.qt.io/qtforpython-5/PySide2/QtCore/Signal.html#PySide2.QtCore.Signal.disconnect"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6" name="Title 1">
            <a:extLst>
              <a:ext uri="{FF2B5EF4-FFF2-40B4-BE49-F238E27FC236}">
                <a16:creationId xmlns:a16="http://schemas.microsoft.com/office/drawing/2014/main" id="{7F9BAC58-9AA6-A91A-085E-F1421DCCF43A}"/>
              </a:ext>
            </a:extLst>
          </p:cNvPr>
          <p:cNvSpPr txBox="1">
            <a:spLocks/>
          </p:cNvSpPr>
          <p:nvPr/>
        </p:nvSpPr>
        <p:spPr bwMode="auto">
          <a:xfrm>
            <a:off x="2064584" y="1697191"/>
            <a:ext cx="8763000" cy="1904999"/>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lvl1pPr algn="ctr" rtl="0" eaLnBrk="1" fontAlgn="base" hangingPunct="1">
              <a:spcBef>
                <a:spcPct val="0"/>
              </a:spcBef>
              <a:spcAft>
                <a:spcPct val="0"/>
              </a:spcAft>
              <a:defRPr sz="4800" b="1">
                <a:solidFill>
                  <a:schemeClr val="bg2"/>
                </a:solidFill>
                <a:latin typeface="+mj-lt"/>
                <a:ea typeface="+mj-ea"/>
                <a:cs typeface="+mj-cs"/>
              </a:defRPr>
            </a:lvl1pPr>
            <a:lvl2pPr algn="ctr" rtl="0" eaLnBrk="1" fontAlgn="base" hangingPunct="1">
              <a:spcBef>
                <a:spcPct val="0"/>
              </a:spcBef>
              <a:spcAft>
                <a:spcPct val="0"/>
              </a:spcAft>
              <a:defRPr sz="3600" b="1">
                <a:solidFill>
                  <a:schemeClr val="bg1"/>
                </a:solidFill>
                <a:latin typeface="Arial" charset="0"/>
              </a:defRPr>
            </a:lvl2pPr>
            <a:lvl3pPr algn="ctr" rtl="0" eaLnBrk="1" fontAlgn="base" hangingPunct="1">
              <a:spcBef>
                <a:spcPct val="0"/>
              </a:spcBef>
              <a:spcAft>
                <a:spcPct val="0"/>
              </a:spcAft>
              <a:defRPr sz="3600" b="1">
                <a:solidFill>
                  <a:schemeClr val="bg1"/>
                </a:solidFill>
                <a:latin typeface="Arial" charset="0"/>
              </a:defRPr>
            </a:lvl3pPr>
            <a:lvl4pPr algn="ctr" rtl="0" eaLnBrk="1" fontAlgn="base" hangingPunct="1">
              <a:spcBef>
                <a:spcPct val="0"/>
              </a:spcBef>
              <a:spcAft>
                <a:spcPct val="0"/>
              </a:spcAft>
              <a:defRPr sz="3600" b="1">
                <a:solidFill>
                  <a:schemeClr val="bg1"/>
                </a:solidFill>
                <a:latin typeface="Arial" charset="0"/>
              </a:defRPr>
            </a:lvl4pPr>
            <a:lvl5pPr algn="ctr" rtl="0" eaLnBrk="1" fontAlgn="base" hangingPunct="1">
              <a:spcBef>
                <a:spcPct val="0"/>
              </a:spcBef>
              <a:spcAft>
                <a:spcPct val="0"/>
              </a:spcAft>
              <a:defRPr sz="3600" b="1">
                <a:solidFill>
                  <a:schemeClr val="bg1"/>
                </a:solidFill>
                <a:latin typeface="Arial" charset="0"/>
              </a:defRPr>
            </a:lvl5pPr>
            <a:lvl6pPr marL="457200" algn="ctr" rtl="0" eaLnBrk="1" fontAlgn="base" hangingPunct="1">
              <a:spcBef>
                <a:spcPct val="0"/>
              </a:spcBef>
              <a:spcAft>
                <a:spcPct val="0"/>
              </a:spcAft>
              <a:defRPr sz="3600" b="1">
                <a:solidFill>
                  <a:schemeClr val="bg1"/>
                </a:solidFill>
                <a:latin typeface="Arial" charset="0"/>
              </a:defRPr>
            </a:lvl6pPr>
            <a:lvl7pPr marL="914400" algn="ctr" rtl="0" eaLnBrk="1" fontAlgn="base" hangingPunct="1">
              <a:spcBef>
                <a:spcPct val="0"/>
              </a:spcBef>
              <a:spcAft>
                <a:spcPct val="0"/>
              </a:spcAft>
              <a:defRPr sz="3600" b="1">
                <a:solidFill>
                  <a:schemeClr val="bg1"/>
                </a:solidFill>
                <a:latin typeface="Arial" charset="0"/>
              </a:defRPr>
            </a:lvl7pPr>
            <a:lvl8pPr marL="1371600" algn="ctr" rtl="0" eaLnBrk="1" fontAlgn="base" hangingPunct="1">
              <a:spcBef>
                <a:spcPct val="0"/>
              </a:spcBef>
              <a:spcAft>
                <a:spcPct val="0"/>
              </a:spcAft>
              <a:defRPr sz="3600" b="1">
                <a:solidFill>
                  <a:schemeClr val="bg1"/>
                </a:solidFill>
                <a:latin typeface="Arial" charset="0"/>
              </a:defRPr>
            </a:lvl8pPr>
            <a:lvl9pPr marL="1828800" algn="ctr" rtl="0" eaLnBrk="1" fontAlgn="base" hangingPunct="1">
              <a:spcBef>
                <a:spcPct val="0"/>
              </a:spcBef>
              <a:spcAft>
                <a:spcPct val="0"/>
              </a:spcAft>
              <a:defRPr sz="3600" b="1">
                <a:solidFill>
                  <a:schemeClr val="bg1"/>
                </a:solidFill>
                <a:latin typeface="Arial" charset="0"/>
              </a:defRPr>
            </a:lvl9pPr>
          </a:lstStyle>
          <a:p>
            <a:pPr>
              <a:defRPr/>
            </a:pPr>
            <a:r>
              <a:rPr lang="en-US" sz="3200" dirty="0" err="1">
                <a:solidFill>
                  <a:srgbClr val="002060"/>
                </a:solidFill>
                <a:latin typeface="Times New Roman" panose="02020603050405020304" pitchFamily="18" charset="0"/>
                <a:cs typeface="Times New Roman" panose="02020603050405020304" pitchFamily="18" charset="0"/>
              </a:rPr>
              <a:t>Học</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máy</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trong</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phân</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tích</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kinh</a:t>
            </a:r>
            <a:r>
              <a:rPr lang="en-US" sz="3200" dirty="0">
                <a:solidFill>
                  <a:srgbClr val="002060"/>
                </a:solidFill>
                <a:latin typeface="Times New Roman" panose="02020603050405020304" pitchFamily="18" charset="0"/>
                <a:cs typeface="Times New Roman" panose="02020603050405020304" pitchFamily="18" charset="0"/>
              </a:rPr>
              <a:t> </a:t>
            </a:r>
            <a:r>
              <a:rPr lang="en-US" sz="3200" dirty="0" err="1">
                <a:solidFill>
                  <a:srgbClr val="002060"/>
                </a:solidFill>
                <a:latin typeface="Times New Roman" panose="02020603050405020304" pitchFamily="18" charset="0"/>
                <a:cs typeface="Times New Roman" panose="02020603050405020304" pitchFamily="18" charset="0"/>
              </a:rPr>
              <a:t>doanh</a:t>
            </a:r>
            <a:endParaRPr lang="en-US" sz="3200" kern="0" dirty="0">
              <a:solidFill>
                <a:srgbClr val="002060"/>
              </a:solidFill>
              <a:latin typeface="Times New Roman" panose="02020603050405020304" pitchFamily="18" charset="0"/>
              <a:cs typeface="Times New Roman" panose="02020603050405020304" pitchFamily="18" charset="0"/>
            </a:endParaRPr>
          </a:p>
          <a:p>
            <a:pPr>
              <a:defRPr/>
            </a:pPr>
            <a:r>
              <a:rPr lang="en-US" sz="3200" b="0" u="sng" kern="0" dirty="0" err="1">
                <a:solidFill>
                  <a:srgbClr val="002060"/>
                </a:solidFill>
                <a:latin typeface="Times New Roman" panose="02020603050405020304" pitchFamily="18" charset="0"/>
                <a:cs typeface="Times New Roman" panose="02020603050405020304" pitchFamily="18" charset="0"/>
              </a:rPr>
              <a:t>Bài</a:t>
            </a:r>
            <a:r>
              <a:rPr lang="en-US" sz="3200" b="0" u="sng" kern="0" dirty="0">
                <a:solidFill>
                  <a:srgbClr val="002060"/>
                </a:solidFill>
                <a:latin typeface="Times New Roman" panose="02020603050405020304" pitchFamily="18" charset="0"/>
                <a:cs typeface="Times New Roman" panose="02020603050405020304" pitchFamily="18" charset="0"/>
              </a:rPr>
              <a:t> </a:t>
            </a:r>
            <a:r>
              <a:rPr lang="en-US" sz="3200" b="0" u="sng" kern="0" dirty="0" err="1">
                <a:solidFill>
                  <a:srgbClr val="002060"/>
                </a:solidFill>
                <a:latin typeface="Times New Roman" panose="02020603050405020304" pitchFamily="18" charset="0"/>
                <a:cs typeface="Times New Roman" panose="02020603050405020304" pitchFamily="18" charset="0"/>
              </a:rPr>
              <a:t>Học</a:t>
            </a:r>
            <a:endParaRPr lang="en-US" sz="3200" b="0" u="sng" kern="0" dirty="0">
              <a:solidFill>
                <a:srgbClr val="002060"/>
              </a:solidFill>
              <a:latin typeface="Times New Roman" panose="02020603050405020304" pitchFamily="18" charset="0"/>
              <a:cs typeface="Times New Roman" panose="02020603050405020304" pitchFamily="18" charset="0"/>
            </a:endParaRPr>
          </a:p>
          <a:p>
            <a:pPr>
              <a:defRPr/>
            </a:pPr>
            <a:r>
              <a:rPr lang="vi-VN" sz="3200" b="0">
                <a:solidFill>
                  <a:srgbClr val="002060"/>
                </a:solidFill>
                <a:cs typeface="Times New Roman" panose="02020603050405020304" pitchFamily="18" charset="0"/>
              </a:rPr>
              <a:t>Xử lý đa tiến trình trong PyQt6 và Python</a:t>
            </a:r>
            <a:endParaRPr lang="en-US" sz="3200" b="0" dirty="0">
              <a:solidFill>
                <a:srgbClr val="002060"/>
              </a:solidFill>
              <a:cs typeface="Times New Roman" panose="02020603050405020304" pitchFamily="18" charset="0"/>
            </a:endParaRPr>
          </a:p>
        </p:txBody>
      </p:sp>
      <p:sp>
        <p:nvSpPr>
          <p:cNvPr id="7" name="TextBox 6">
            <a:extLst>
              <a:ext uri="{FF2B5EF4-FFF2-40B4-BE49-F238E27FC236}">
                <a16:creationId xmlns:a16="http://schemas.microsoft.com/office/drawing/2014/main" id="{82F97E3A-A23C-B018-8E45-86B8BF858946}"/>
              </a:ext>
            </a:extLst>
          </p:cNvPr>
          <p:cNvSpPr txBox="1"/>
          <p:nvPr/>
        </p:nvSpPr>
        <p:spPr>
          <a:xfrm>
            <a:off x="4863465" y="3442395"/>
            <a:ext cx="3781805" cy="1446550"/>
          </a:xfrm>
          <a:prstGeom prst="rect">
            <a:avLst/>
          </a:prstGeom>
          <a:noFill/>
        </p:spPr>
        <p:txBody>
          <a:bodyPr wrap="none" rtlCol="0">
            <a:spAutoFit/>
          </a:bodyPr>
          <a:lstStyle/>
          <a:p>
            <a:pPr algn="ctr"/>
            <a:r>
              <a:rPr lang="en-US" sz="2200" u="sng">
                <a:latin typeface="Times New Roman" panose="02020603050405020304" pitchFamily="18" charset="0"/>
                <a:cs typeface="Times New Roman" panose="02020603050405020304" pitchFamily="18" charset="0"/>
              </a:rPr>
              <a:t>Giảng viên:</a:t>
            </a:r>
          </a:p>
          <a:p>
            <a:pPr algn="ctr"/>
            <a:r>
              <a:rPr lang="en-US" sz="2200" b="1">
                <a:solidFill>
                  <a:srgbClr val="002060"/>
                </a:solidFill>
                <a:latin typeface="Times New Roman" panose="02020603050405020304" pitchFamily="18" charset="0"/>
                <a:cs typeface="Times New Roman" panose="02020603050405020304" pitchFamily="18" charset="0"/>
              </a:rPr>
              <a:t>TS. Trần Duy Thanh</a:t>
            </a:r>
          </a:p>
          <a:p>
            <a:r>
              <a:rPr lang="en-US" sz="2200">
                <a:latin typeface="Times New Roman" panose="02020603050405020304" pitchFamily="18" charset="0"/>
                <a:cs typeface="Times New Roman" panose="02020603050405020304" pitchFamily="18" charset="0"/>
              </a:rPr>
              <a:t>Email: </a:t>
            </a:r>
            <a:r>
              <a:rPr lang="en-US" sz="2200">
                <a:latin typeface="Times New Roman" panose="02020603050405020304" pitchFamily="18" charset="0"/>
                <a:cs typeface="Times New Roman" panose="02020603050405020304" pitchFamily="18" charset="0"/>
                <a:hlinkClick r:id="rId3"/>
              </a:rPr>
              <a:t>thanhtd@uel.edu.vn</a:t>
            </a:r>
            <a:endParaRPr lang="en-US" sz="2200">
              <a:latin typeface="Times New Roman" panose="02020603050405020304" pitchFamily="18" charset="0"/>
              <a:cs typeface="Times New Roman" panose="02020603050405020304" pitchFamily="18" charset="0"/>
            </a:endParaRPr>
          </a:p>
          <a:p>
            <a:r>
              <a:rPr lang="en-US" sz="2200">
                <a:latin typeface="Times New Roman" panose="02020603050405020304" pitchFamily="18" charset="0"/>
                <a:cs typeface="Times New Roman" panose="02020603050405020304" pitchFamily="18" charset="0"/>
              </a:rPr>
              <a:t>Blog: </a:t>
            </a:r>
            <a:r>
              <a:rPr lang="en-US" sz="2200">
                <a:latin typeface="Times New Roman" panose="02020603050405020304" pitchFamily="18" charset="0"/>
                <a:cs typeface="Times New Roman" panose="02020603050405020304" pitchFamily="18" charset="0"/>
                <a:hlinkClick r:id="rId4"/>
              </a:rPr>
              <a:t>https://tranduythanh.com</a:t>
            </a:r>
            <a:r>
              <a:rPr lang="en-US" sz="2200">
                <a:latin typeface="Times New Roman" panose="02020603050405020304" pitchFamily="18" charset="0"/>
                <a:cs typeface="Times New Roman" panose="02020603050405020304" pitchFamily="18" charset="0"/>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10</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975600" cy="508000"/>
            <a:chOff x="789624" y="1191463"/>
            <a:chExt cx="69756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7746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a:t>
              </a:r>
              <a:r>
                <a:rPr lang="vi-VN" sz="2800">
                  <a:latin typeface="Cambria" panose="02040503050406030204" pitchFamily="18" charset="0"/>
                </a:rPr>
                <a:t>.</a:t>
              </a:r>
              <a:r>
                <a:rPr lang="en-US" sz="2800">
                  <a:latin typeface="Cambria" panose="02040503050406030204" pitchFamily="18" charset="0"/>
                </a:rPr>
                <a:t>4</a:t>
              </a:r>
              <a:r>
                <a:rPr lang="vi-VN" sz="2800">
                  <a:latin typeface="Cambria" panose="02040503050406030204" pitchFamily="18" charset="0"/>
                </a:rPr>
                <a:t>. </a:t>
              </a:r>
              <a:r>
                <a:rPr lang="en-US" sz="2800">
                  <a:latin typeface="Cambria" panose="02040503050406030204" pitchFamily="18" charset="0"/>
                </a:rPr>
                <a:t>Main Thread – Background Thread</a:t>
              </a:r>
              <a:endParaRPr lang="vi-VN" sz="2800"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pic>
        <p:nvPicPr>
          <p:cNvPr id="5122" name="Picture 2" descr="http://tranduythanh.com/wp-content/uploads/2024/02/QtDesigner-47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61532" y="949944"/>
            <a:ext cx="4410075" cy="419100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626976" y="5556205"/>
            <a:ext cx="10943424" cy="769441"/>
          </a:xfrm>
          <a:prstGeom prst="rect">
            <a:avLst/>
          </a:prstGeom>
        </p:spPr>
        <p:txBody>
          <a:bodyPr wrap="square">
            <a:spAutoFit/>
          </a:bodyPr>
          <a:lstStyle/>
          <a:p>
            <a:r>
              <a:rPr lang="en-US" sz="2200" b="1" u="sng">
                <a:latin typeface="Times New Roman" panose="02020603050405020304" pitchFamily="18" charset="0"/>
                <a:cs typeface="Times New Roman" panose="02020603050405020304" pitchFamily="18" charset="0"/>
              </a:rPr>
              <a:t>Hướng dẫn chi tiết:</a:t>
            </a:r>
          </a:p>
          <a:p>
            <a:r>
              <a:rPr lang="en-US" sz="2200">
                <a:latin typeface="Times New Roman" panose="02020603050405020304" pitchFamily="18" charset="0"/>
                <a:cs typeface="Times New Roman" panose="02020603050405020304" pitchFamily="18" charset="0"/>
                <a:hlinkClick r:id="rId4"/>
              </a:rPr>
              <a:t>https://tranduythanh.com/2024/02/02/bai-39-lap-trinh-da-tien-trinh-trong-python-pyqt6-part-1/</a:t>
            </a:r>
            <a:r>
              <a:rPr lang="en-US" sz="220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2769067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11</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975600" cy="508000"/>
            <a:chOff x="789624" y="1191463"/>
            <a:chExt cx="69756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7746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a:t>
              </a:r>
              <a:r>
                <a:rPr lang="vi-VN" sz="2800">
                  <a:latin typeface="Cambria" panose="02040503050406030204" pitchFamily="18" charset="0"/>
                </a:rPr>
                <a:t>.</a:t>
              </a:r>
              <a:r>
                <a:rPr lang="en-US" sz="2800">
                  <a:latin typeface="Cambria" panose="02040503050406030204" pitchFamily="18" charset="0"/>
                </a:rPr>
                <a:t>4</a:t>
              </a:r>
              <a:r>
                <a:rPr lang="vi-VN" sz="2800">
                  <a:latin typeface="Cambria" panose="02040503050406030204" pitchFamily="18" charset="0"/>
                </a:rPr>
                <a:t>. </a:t>
              </a:r>
              <a:r>
                <a:rPr lang="en-US" sz="2800">
                  <a:latin typeface="Cambria" panose="02040503050406030204" pitchFamily="18" charset="0"/>
                </a:rPr>
                <a:t>Main Thread – Background Thread</a:t>
              </a:r>
              <a:endParaRPr lang="vi-VN" sz="2800"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pic>
        <p:nvPicPr>
          <p:cNvPr id="7170" name="Picture 2" descr="https://tranduythanh.com/wp-content/uploads/2024/02/QtDesigner-47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96732" y="1660864"/>
            <a:ext cx="5200650" cy="4591051"/>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p:cNvSpPr txBox="1"/>
          <p:nvPr/>
        </p:nvSpPr>
        <p:spPr>
          <a:xfrm>
            <a:off x="583200" y="829867"/>
            <a:ext cx="11203200" cy="830997"/>
          </a:xfrm>
          <a:prstGeom prst="rect">
            <a:avLst/>
          </a:prstGeom>
          <a:noFill/>
        </p:spPr>
        <p:txBody>
          <a:bodyPr wrap="square" rtlCol="0">
            <a:spAutoFit/>
          </a:bodyPr>
          <a:lstStyle/>
          <a:p>
            <a:pPr algn="just"/>
            <a:r>
              <a:rPr lang="en-US" sz="2400">
                <a:latin typeface="Times New Roman" panose="02020603050405020304" pitchFamily="18" charset="0"/>
                <a:cs typeface="Times New Roman" panose="02020603050405020304" pitchFamily="18" charset="0"/>
              </a:rPr>
              <a:t>Viết phần mềm minh họa hiển thị danh sách dữ liệu thời gian thực trong QTableWidget sử dụng đa tiến trình</a:t>
            </a:r>
          </a:p>
        </p:txBody>
      </p:sp>
    </p:spTree>
    <p:extLst>
      <p:ext uri="{BB962C8B-B14F-4D97-AF65-F5344CB8AC3E}">
        <p14:creationId xmlns:p14="http://schemas.microsoft.com/office/powerpoint/2010/main" val="14536311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12</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975600" cy="508000"/>
            <a:chOff x="789624" y="1191463"/>
            <a:chExt cx="69756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7746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a:t>
              </a:r>
              <a:r>
                <a:rPr lang="vi-VN" sz="2800">
                  <a:latin typeface="Cambria" panose="02040503050406030204" pitchFamily="18" charset="0"/>
                </a:rPr>
                <a:t>.</a:t>
              </a:r>
              <a:r>
                <a:rPr lang="en-US" sz="2800">
                  <a:latin typeface="Cambria" panose="02040503050406030204" pitchFamily="18" charset="0"/>
                </a:rPr>
                <a:t>4</a:t>
              </a:r>
              <a:r>
                <a:rPr lang="vi-VN" sz="2800">
                  <a:latin typeface="Cambria" panose="02040503050406030204" pitchFamily="18" charset="0"/>
                </a:rPr>
                <a:t>. </a:t>
              </a:r>
              <a:r>
                <a:rPr lang="en-US" sz="2800">
                  <a:latin typeface="Cambria" panose="02040503050406030204" pitchFamily="18" charset="0"/>
                </a:rPr>
                <a:t>Main Thread – Background Thread</a:t>
              </a:r>
              <a:endParaRPr lang="vi-VN" sz="2800"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9" name="Rectangle 8"/>
          <p:cNvSpPr/>
          <p:nvPr/>
        </p:nvSpPr>
        <p:spPr>
          <a:xfrm>
            <a:off x="648576" y="5457542"/>
            <a:ext cx="10943424" cy="769441"/>
          </a:xfrm>
          <a:prstGeom prst="rect">
            <a:avLst/>
          </a:prstGeom>
        </p:spPr>
        <p:txBody>
          <a:bodyPr wrap="square">
            <a:spAutoFit/>
          </a:bodyPr>
          <a:lstStyle/>
          <a:p>
            <a:r>
              <a:rPr lang="en-US" sz="2200" b="1" u="sng">
                <a:latin typeface="Times New Roman" panose="02020603050405020304" pitchFamily="18" charset="0"/>
                <a:cs typeface="Times New Roman" panose="02020603050405020304" pitchFamily="18" charset="0"/>
              </a:rPr>
              <a:t>Hướng dẫn chi tiết:</a:t>
            </a:r>
          </a:p>
          <a:p>
            <a:r>
              <a:rPr lang="en-US" sz="2200">
                <a:latin typeface="Times New Roman" panose="02020603050405020304" pitchFamily="18" charset="0"/>
                <a:cs typeface="Times New Roman" panose="02020603050405020304" pitchFamily="18" charset="0"/>
                <a:hlinkClick r:id="rId3"/>
              </a:rPr>
              <a:t>https://tranduythanh.com/2024/02/07/bai-40-lap-trinh-da-tien-trinh-trong-python-pyqt6-part-2/</a:t>
            </a:r>
            <a:r>
              <a:rPr lang="en-US" sz="2200">
                <a:latin typeface="Times New Roman" panose="02020603050405020304" pitchFamily="18" charset="0"/>
                <a:cs typeface="Times New Roman" panose="02020603050405020304" pitchFamily="18" charset="0"/>
              </a:rPr>
              <a:t> </a:t>
            </a:r>
          </a:p>
        </p:txBody>
      </p:sp>
      <p:pic>
        <p:nvPicPr>
          <p:cNvPr id="10242" name="Picture 2" descr="https://tranduythanh.com/wp-content/uploads/2024/02/QtDesigner-479-1024x46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4532" y="873661"/>
            <a:ext cx="9753600" cy="4381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48748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13</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975600" cy="508000"/>
            <a:chOff x="789624" y="1191463"/>
            <a:chExt cx="69756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7746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a:t>
              </a:r>
              <a:r>
                <a:rPr lang="vi-VN" sz="2800">
                  <a:latin typeface="Cambria" panose="02040503050406030204" pitchFamily="18" charset="0"/>
                </a:rPr>
                <a:t>.</a:t>
              </a:r>
              <a:r>
                <a:rPr lang="en-US" sz="2800">
                  <a:latin typeface="Cambria" panose="02040503050406030204" pitchFamily="18" charset="0"/>
                </a:rPr>
                <a:t>4</a:t>
              </a:r>
              <a:r>
                <a:rPr lang="vi-VN" sz="2800">
                  <a:latin typeface="Cambria" panose="02040503050406030204" pitchFamily="18" charset="0"/>
                </a:rPr>
                <a:t>. </a:t>
              </a:r>
              <a:r>
                <a:rPr lang="en-US" sz="2800">
                  <a:latin typeface="Cambria" panose="02040503050406030204" pitchFamily="18" charset="0"/>
                </a:rPr>
                <a:t>Main Thread – Background Thread</a:t>
              </a:r>
              <a:endParaRPr lang="vi-VN" sz="2800"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pic>
        <p:nvPicPr>
          <p:cNvPr id="8194" name="Picture 2" descr="https://tranduythanh.com/wp-content/uploads/2024/02/QtDesigner-48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87950" y="1492738"/>
            <a:ext cx="5720675" cy="4632267"/>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583200" y="829867"/>
            <a:ext cx="7550465" cy="461665"/>
          </a:xfrm>
          <a:prstGeom prst="rect">
            <a:avLst/>
          </a:prstGeom>
          <a:noFill/>
        </p:spPr>
        <p:txBody>
          <a:bodyPr wrap="none" rtlCol="0">
            <a:spAutoFit/>
          </a:bodyPr>
          <a:lstStyle/>
          <a:p>
            <a:r>
              <a:rPr lang="en-US" sz="2400">
                <a:latin typeface="Times New Roman" panose="02020603050405020304" pitchFamily="18" charset="0"/>
                <a:cs typeface="Times New Roman" panose="02020603050405020304" pitchFamily="18" charset="0"/>
              </a:rPr>
              <a:t>Viết phần mềm tải dữ liệu Web sử dụng multiple Threading</a:t>
            </a:r>
          </a:p>
        </p:txBody>
      </p:sp>
    </p:spTree>
    <p:extLst>
      <p:ext uri="{BB962C8B-B14F-4D97-AF65-F5344CB8AC3E}">
        <p14:creationId xmlns:p14="http://schemas.microsoft.com/office/powerpoint/2010/main" val="38790680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14</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975600" cy="508000"/>
            <a:chOff x="789624" y="1191463"/>
            <a:chExt cx="69756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7746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a:t>
              </a:r>
              <a:r>
                <a:rPr lang="vi-VN" sz="2800">
                  <a:latin typeface="Cambria" panose="02040503050406030204" pitchFamily="18" charset="0"/>
                </a:rPr>
                <a:t>.</a:t>
              </a:r>
              <a:r>
                <a:rPr lang="en-US" sz="2800">
                  <a:latin typeface="Cambria" panose="02040503050406030204" pitchFamily="18" charset="0"/>
                </a:rPr>
                <a:t>4</a:t>
              </a:r>
              <a:r>
                <a:rPr lang="vi-VN" sz="2800">
                  <a:latin typeface="Cambria" panose="02040503050406030204" pitchFamily="18" charset="0"/>
                </a:rPr>
                <a:t>. </a:t>
              </a:r>
              <a:r>
                <a:rPr lang="en-US" sz="2800">
                  <a:latin typeface="Cambria" panose="02040503050406030204" pitchFamily="18" charset="0"/>
                </a:rPr>
                <a:t>Main Thread – Background Thread</a:t>
              </a:r>
              <a:endParaRPr lang="vi-VN" sz="2800"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9" name="Rectangle 8"/>
          <p:cNvSpPr/>
          <p:nvPr/>
        </p:nvSpPr>
        <p:spPr>
          <a:xfrm>
            <a:off x="626976" y="5633993"/>
            <a:ext cx="10943424" cy="769441"/>
          </a:xfrm>
          <a:prstGeom prst="rect">
            <a:avLst/>
          </a:prstGeom>
        </p:spPr>
        <p:txBody>
          <a:bodyPr wrap="square">
            <a:spAutoFit/>
          </a:bodyPr>
          <a:lstStyle/>
          <a:p>
            <a:r>
              <a:rPr lang="en-US" sz="2200" b="1" u="sng">
                <a:latin typeface="Times New Roman" panose="02020603050405020304" pitchFamily="18" charset="0"/>
                <a:cs typeface="Times New Roman" panose="02020603050405020304" pitchFamily="18" charset="0"/>
              </a:rPr>
              <a:t>Hướng dẫn chi tiết:</a:t>
            </a:r>
          </a:p>
          <a:p>
            <a:r>
              <a:rPr lang="en-US" sz="2200">
                <a:latin typeface="Times New Roman" panose="02020603050405020304" pitchFamily="18" charset="0"/>
                <a:cs typeface="Times New Roman" panose="02020603050405020304" pitchFamily="18" charset="0"/>
                <a:hlinkClick r:id="rId3"/>
              </a:rPr>
              <a:t>https://tranduythanh.com/2024/02/08/bai-41-lap-trinh-da-tien-trinh-trong-python-pyqt6-part-3/</a:t>
            </a:r>
            <a:r>
              <a:rPr lang="en-US" sz="2200">
                <a:latin typeface="Times New Roman" panose="02020603050405020304" pitchFamily="18" charset="0"/>
                <a:cs typeface="Times New Roman" panose="02020603050405020304" pitchFamily="18" charset="0"/>
              </a:rPr>
              <a:t> </a:t>
            </a:r>
          </a:p>
        </p:txBody>
      </p:sp>
      <p:pic>
        <p:nvPicPr>
          <p:cNvPr id="9218" name="Picture 2" descr="https://tranduythanh.com/wp-content/uploads/2024/02/QtDesigner-483-1024x550.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6400" y="859261"/>
            <a:ext cx="9021600" cy="4845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7801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15</a:t>
            </a:fld>
            <a:endParaRPr/>
          </a:p>
        </p:txBody>
      </p:sp>
      <p:grpSp>
        <p:nvGrpSpPr>
          <p:cNvPr id="2" name="Group 1">
            <a:extLst>
              <a:ext uri="{FF2B5EF4-FFF2-40B4-BE49-F238E27FC236}">
                <a16:creationId xmlns:a16="http://schemas.microsoft.com/office/drawing/2014/main" id="{AC27B0D8-B505-0A00-64F9-C9BD4799CAD8}"/>
              </a:ext>
            </a:extLst>
          </p:cNvPr>
          <p:cNvGrpSpPr/>
          <p:nvPr/>
        </p:nvGrpSpPr>
        <p:grpSpPr>
          <a:xfrm>
            <a:off x="183751" y="298437"/>
            <a:ext cx="4620576" cy="508000"/>
            <a:chOff x="789624" y="1191463"/>
            <a:chExt cx="4620576" cy="508000"/>
          </a:xfrm>
        </p:grpSpPr>
        <p:sp>
          <p:nvSpPr>
            <p:cNvPr id="3" name="AutoShape 52">
              <a:extLst>
                <a:ext uri="{FF2B5EF4-FFF2-40B4-BE49-F238E27FC236}">
                  <a16:creationId xmlns:a16="http://schemas.microsoft.com/office/drawing/2014/main" id="{3FF2827D-5884-34DA-3239-E2669FBE4475}"/>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Câu hỏi ôn tập</a:t>
              </a:r>
            </a:p>
          </p:txBody>
        </p:sp>
        <p:grpSp>
          <p:nvGrpSpPr>
            <p:cNvPr id="4" name="Group 17">
              <a:extLst>
                <a:ext uri="{FF2B5EF4-FFF2-40B4-BE49-F238E27FC236}">
                  <a16:creationId xmlns:a16="http://schemas.microsoft.com/office/drawing/2014/main" id="{447D38C0-EECF-3BBB-4F9A-E3ECD3E585BE}"/>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C126B780-978A-9AA8-E14C-23E582A7110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66F9CBAC-100E-1F37-32A2-671A4A24631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AFA1B933-3B6D-F081-885D-10B63D0E0E56}"/>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3" name="TextBox 12">
            <a:extLst>
              <a:ext uri="{FF2B5EF4-FFF2-40B4-BE49-F238E27FC236}">
                <a16:creationId xmlns:a16="http://schemas.microsoft.com/office/drawing/2014/main" id="{2FC1FE93-CC5D-19B6-8B19-5376948B9341}"/>
              </a:ext>
            </a:extLst>
          </p:cNvPr>
          <p:cNvSpPr txBox="1"/>
          <p:nvPr/>
        </p:nvSpPr>
        <p:spPr>
          <a:xfrm>
            <a:off x="358272" y="867022"/>
            <a:ext cx="11564547" cy="3416320"/>
          </a:xfrm>
          <a:prstGeom prst="rect">
            <a:avLst/>
          </a:prstGeom>
          <a:noFill/>
        </p:spPr>
        <p:txBody>
          <a:bodyPr wrap="square">
            <a:spAutoFit/>
          </a:bodyPr>
          <a:lstStyle/>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1</a:t>
            </a:r>
            <a:r>
              <a:rPr lang="vi-VN" sz="2400" b="1" u="sng">
                <a:latin typeface="Times New Roman" panose="02020603050405020304" pitchFamily="18" charset="0"/>
                <a:cs typeface="Times New Roman" panose="02020603050405020304" pitchFamily="18" charset="0"/>
              </a:rPr>
              <a:t>:</a:t>
            </a:r>
            <a:r>
              <a:rPr lang="vi-VN"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Đa tiến trình là gì? Tại sao chúng ta sử dụng đa tiến trình khi cập nhật giao diện thời gian thực?</a:t>
            </a:r>
            <a:endParaRPr lang="vi-VN" sz="2400"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2</a:t>
            </a:r>
            <a:r>
              <a:rPr lang="vi-VN" sz="2400" b="1" u="sng">
                <a:latin typeface="Times New Roman" panose="02020603050405020304" pitchFamily="18" charset="0"/>
                <a:cs typeface="Times New Roman" panose="02020603050405020304" pitchFamily="18" charset="0"/>
              </a:rPr>
              <a:t>:</a:t>
            </a:r>
            <a:r>
              <a:rPr lang="vi-VN"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Trình bày tính chất và thành phần của QObject</a:t>
            </a:r>
            <a:endParaRPr lang="vi-VN" sz="2400"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3</a:t>
            </a:r>
            <a:r>
              <a:rPr lang="vi-VN" sz="2400" b="1" u="sng">
                <a:latin typeface="Times New Roman" panose="02020603050405020304" pitchFamily="18" charset="0"/>
                <a:cs typeface="Times New Roman" panose="02020603050405020304" pitchFamily="18" charset="0"/>
              </a:rPr>
              <a:t>:</a:t>
            </a:r>
            <a:r>
              <a:rPr lang="vi-VN"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Trình bày tính chất và thành phần của pyqtSignal</a:t>
            </a:r>
            <a:endParaRPr lang="vi-VN" sz="2400"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4</a:t>
            </a:r>
            <a:r>
              <a:rPr lang="vi-VN" sz="2400" b="1" u="sng">
                <a:latin typeface="Times New Roman" panose="02020603050405020304" pitchFamily="18" charset="0"/>
                <a:cs typeface="Times New Roman" panose="02020603050405020304" pitchFamily="18" charset="0"/>
              </a:rPr>
              <a:t>:</a:t>
            </a:r>
            <a:r>
              <a:rPr lang="vi-VN"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Trình bày tính chất và thành phần của QRunnable</a:t>
            </a:r>
            <a:endParaRPr lang="vi-VN" sz="2400" dirty="0">
              <a:latin typeface="Times New Roman" panose="02020603050405020304" pitchFamily="18" charset="0"/>
              <a:cs typeface="Times New Roman" panose="02020603050405020304" pitchFamily="18" charset="0"/>
            </a:endParaRPr>
          </a:p>
          <a:p>
            <a:pPr marL="457200" indent="-457200" algn="just">
              <a:lnSpc>
                <a:spcPct val="150000"/>
              </a:lnSpc>
              <a:buFont typeface="Arial" panose="020B0604020202020204" pitchFamily="34" charset="0"/>
              <a:buChar char="•"/>
            </a:pPr>
            <a:r>
              <a:rPr lang="vi-VN" sz="2400" b="1" u="sng" dirty="0">
                <a:latin typeface="Times New Roman" panose="02020603050405020304" pitchFamily="18" charset="0"/>
                <a:cs typeface="Times New Roman" panose="02020603050405020304" pitchFamily="18" charset="0"/>
              </a:rPr>
              <a:t>Câu 5:</a:t>
            </a:r>
            <a:r>
              <a:rPr lang="vi-VN" sz="2400" dirty="0">
                <a:latin typeface="Times New Roman" panose="02020603050405020304" pitchFamily="18" charset="0"/>
                <a:cs typeface="Times New Roman" panose="02020603050405020304" pitchFamily="18" charset="0"/>
              </a:rPr>
              <a:t> Trình </a:t>
            </a:r>
            <a:r>
              <a:rPr lang="vi-VN" sz="2400">
                <a:latin typeface="Times New Roman" panose="02020603050405020304" pitchFamily="18" charset="0"/>
                <a:cs typeface="Times New Roman" panose="02020603050405020304" pitchFamily="18" charset="0"/>
              </a:rPr>
              <a:t>bày </a:t>
            </a:r>
            <a:r>
              <a:rPr lang="en-US" sz="2400">
                <a:latin typeface="Times New Roman" panose="02020603050405020304" pitchFamily="18" charset="0"/>
                <a:cs typeface="Times New Roman" panose="02020603050405020304" pitchFamily="18" charset="0"/>
              </a:rPr>
              <a:t>Cơ chế tương tác của Main Thread và Background Thread</a:t>
            </a:r>
            <a:endParaRPr lang="vi-V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957748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16</a:t>
            </a:fld>
            <a:endParaRPr/>
          </a:p>
        </p:txBody>
      </p:sp>
      <p:grpSp>
        <p:nvGrpSpPr>
          <p:cNvPr id="2" name="Group 1">
            <a:extLst>
              <a:ext uri="{FF2B5EF4-FFF2-40B4-BE49-F238E27FC236}">
                <a16:creationId xmlns:a16="http://schemas.microsoft.com/office/drawing/2014/main" id="{AC27B0D8-B505-0A00-64F9-C9BD4799CAD8}"/>
              </a:ext>
            </a:extLst>
          </p:cNvPr>
          <p:cNvGrpSpPr/>
          <p:nvPr/>
        </p:nvGrpSpPr>
        <p:grpSpPr>
          <a:xfrm>
            <a:off x="183751" y="247469"/>
            <a:ext cx="4620576" cy="508000"/>
            <a:chOff x="789624" y="1191463"/>
            <a:chExt cx="4620576" cy="508000"/>
          </a:xfrm>
        </p:grpSpPr>
        <p:sp>
          <p:nvSpPr>
            <p:cNvPr id="3" name="AutoShape 52">
              <a:extLst>
                <a:ext uri="{FF2B5EF4-FFF2-40B4-BE49-F238E27FC236}">
                  <a16:creationId xmlns:a16="http://schemas.microsoft.com/office/drawing/2014/main" id="{3FF2827D-5884-34DA-3239-E2669FBE4475}"/>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Bài học tiếp theo</a:t>
              </a:r>
              <a:endParaRPr lang="en-US" sz="2800" b="1" kern="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447D38C0-EECF-3BBB-4F9A-E3ECD3E585BE}"/>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C126B780-978A-9AA8-E14C-23E582A71103}"/>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66F9CBAC-100E-1F37-32A2-671A4A24631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AFA1B933-3B6D-F081-885D-10B63D0E0E56}"/>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9" name="Rectangle 8">
            <a:extLst>
              <a:ext uri="{FF2B5EF4-FFF2-40B4-BE49-F238E27FC236}">
                <a16:creationId xmlns:a16="http://schemas.microsoft.com/office/drawing/2014/main" id="{66DE0384-9D04-711E-E196-44FEAF637957}"/>
              </a:ext>
            </a:extLst>
          </p:cNvPr>
          <p:cNvSpPr/>
          <p:nvPr/>
        </p:nvSpPr>
        <p:spPr>
          <a:xfrm>
            <a:off x="465234" y="859406"/>
            <a:ext cx="11341948" cy="5262979"/>
          </a:xfrm>
          <a:prstGeom prst="rect">
            <a:avLst/>
          </a:prstGeom>
        </p:spPr>
        <p:txBody>
          <a:bodyPr wrap="square">
            <a:spAutoFit/>
          </a:bodyPr>
          <a:lstStyle/>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.1</a:t>
            </a:r>
            <a:r>
              <a:rPr lang="vi-VN" sz="2800" dirty="0">
                <a:latin typeface="Cambria" panose="02040503050406030204" pitchFamily="18" charset="0"/>
              </a:rPr>
              <a:t>. Mô tả bài toán</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.2</a:t>
            </a:r>
            <a:r>
              <a:rPr lang="vi-VN" sz="2800" dirty="0">
                <a:latin typeface="Cambria" panose="02040503050406030204" pitchFamily="18" charset="0"/>
              </a:rPr>
              <a:t>. Thiết kế Proposal và Propotype/Mockup</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.3</a:t>
            </a:r>
            <a:r>
              <a:rPr lang="vi-VN" sz="2800" dirty="0">
                <a:latin typeface="Cambria" panose="02040503050406030204" pitchFamily="18" charset="0"/>
              </a:rPr>
              <a:t>. Thiết kế cơ sở dữ liệu và thu thập/giả lập dữ liệu</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.4</a:t>
            </a:r>
            <a:r>
              <a:rPr lang="vi-VN" sz="2800" dirty="0">
                <a:latin typeface="Cambria" panose="02040503050406030204" pitchFamily="18" charset="0"/>
              </a:rPr>
              <a:t>. Thiết kế các mô hình lớp đối tượng và thư viện phụ trợ</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.5</a:t>
            </a:r>
            <a:r>
              <a:rPr lang="vi-VN" sz="2800" dirty="0">
                <a:latin typeface="Cambria" panose="02040503050406030204" pitchFamily="18" charset="0"/>
              </a:rPr>
              <a:t>. Thiết kế các màn hình giao diện </a:t>
            </a:r>
            <a:r>
              <a:rPr lang="vi-VN" sz="2800">
                <a:latin typeface="Cambria" panose="02040503050406030204" pitchFamily="18" charset="0"/>
              </a:rPr>
              <a:t>tương tác</a:t>
            </a:r>
            <a:endParaRPr lang="en-US" sz="2800">
              <a:latin typeface="Cambria" panose="02040503050406030204" pitchFamily="18" charset="0"/>
            </a:endParaRP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.6. Tiền xử lý dữ liệu</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.7. Lựa chọn tỉ lệ dữ liệu train, test và giải thuật máy học</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.8. Train mô hình máy học</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.9. Đánh giá chất lượng mô hình máy học</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.10. Lưu mô hình máy học</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.11. Sử dụng mô hình máy học</a:t>
            </a:r>
          </a:p>
          <a:p>
            <a:pPr marL="457200" indent="-457200" algn="just">
              <a:buFont typeface="Wingdings" panose="05000000000000000000" pitchFamily="2" charset="2"/>
              <a:buChar char="v"/>
            </a:pPr>
            <a:r>
              <a:rPr lang="en-US" sz="2800">
                <a:latin typeface="Cambria" panose="02040503050406030204" pitchFamily="18" charset="0"/>
              </a:rPr>
              <a:t>7</a:t>
            </a:r>
            <a:r>
              <a:rPr lang="vi-VN" sz="2800">
                <a:latin typeface="Cambria" panose="02040503050406030204" pitchFamily="18" charset="0"/>
              </a:rPr>
              <a:t>.12. Nhận xét và ra quyết định kinh doanh từ kết quả máy học đề xuất</a:t>
            </a:r>
            <a:endParaRPr lang="vi-VN" sz="2800" dirty="0">
              <a:latin typeface="Cambria" panose="02040503050406030204" pitchFamily="18" charset="0"/>
            </a:endParaRPr>
          </a:p>
        </p:txBody>
      </p:sp>
    </p:spTree>
    <p:extLst>
      <p:ext uri="{BB962C8B-B14F-4D97-AF65-F5344CB8AC3E}">
        <p14:creationId xmlns:p14="http://schemas.microsoft.com/office/powerpoint/2010/main" val="32633376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8"/>
          <p:cNvSpPr txBox="1">
            <a:spLocks noGrp="1"/>
          </p:cNvSpPr>
          <p:nvPr>
            <p:ph type="title"/>
          </p:nvPr>
        </p:nvSpPr>
        <p:spPr>
          <a:xfrm>
            <a:off x="838200" y="2581306"/>
            <a:ext cx="10515600" cy="1566745"/>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rgbClr val="144E8C"/>
              </a:buClr>
              <a:buSzPts val="9600"/>
              <a:buFont typeface="Lato Black"/>
              <a:buNone/>
            </a:pPr>
            <a:r>
              <a:rPr lang="en-US"/>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2</a:t>
            </a:fld>
            <a:endParaRPr/>
          </a:p>
        </p:txBody>
      </p:sp>
      <p:grpSp>
        <p:nvGrpSpPr>
          <p:cNvPr id="2" name="Group 1">
            <a:extLst>
              <a:ext uri="{FF2B5EF4-FFF2-40B4-BE49-F238E27FC236}">
                <a16:creationId xmlns:a16="http://schemas.microsoft.com/office/drawing/2014/main" id="{064DE7AC-7E06-0676-5ECD-FC6C1493BAE0}"/>
              </a:ext>
            </a:extLst>
          </p:cNvPr>
          <p:cNvGrpSpPr/>
          <p:nvPr/>
        </p:nvGrpSpPr>
        <p:grpSpPr>
          <a:xfrm>
            <a:off x="152400" y="304948"/>
            <a:ext cx="4620576" cy="508000"/>
            <a:chOff x="789624" y="1191463"/>
            <a:chExt cx="4620576" cy="508000"/>
          </a:xfrm>
        </p:grpSpPr>
        <p:sp>
          <p:nvSpPr>
            <p:cNvPr id="3" name="AutoShape 52">
              <a:extLst>
                <a:ext uri="{FF2B5EF4-FFF2-40B4-BE49-F238E27FC236}">
                  <a16:creationId xmlns:a16="http://schemas.microsoft.com/office/drawing/2014/main" id="{CE8F9F40-61DD-7346-4703-DCCB057B485F}"/>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Mục tiêu bài học</a:t>
              </a:r>
              <a:endParaRPr lang="en-US" sz="2800" b="1" kern="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44F3AC4A-5305-6F96-8C18-43C5D74712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A357810E-BD83-454E-8106-65298F2614BD}"/>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840B8BB5-8211-291C-7847-C32187EE6339}"/>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4C26AE9A-9DD8-7E15-041C-437165D9822B}"/>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8" name="Content Placeholder 2">
            <a:extLst>
              <a:ext uri="{FF2B5EF4-FFF2-40B4-BE49-F238E27FC236}">
                <a16:creationId xmlns:a16="http://schemas.microsoft.com/office/drawing/2014/main" id="{8E6E6F45-0E21-2332-E20D-00463EF17E7E}"/>
              </a:ext>
            </a:extLst>
          </p:cNvPr>
          <p:cNvSpPr txBox="1">
            <a:spLocks/>
          </p:cNvSpPr>
          <p:nvPr/>
        </p:nvSpPr>
        <p:spPr>
          <a:xfrm>
            <a:off x="457200" y="935250"/>
            <a:ext cx="11430000" cy="524827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just">
              <a:buFont typeface="Wingdings" panose="05000000000000000000" pitchFamily="2" charset="2"/>
              <a:buChar char="ü"/>
            </a:pPr>
            <a:r>
              <a:rPr lang="en-US" sz="2800">
                <a:latin typeface="Cambria" panose="02040503050406030204" pitchFamily="18" charset="0"/>
              </a:rPr>
              <a:t>Sinh viên hiểu được cơ chế hoạt động của Đa tiến trình</a:t>
            </a:r>
          </a:p>
          <a:p>
            <a:pPr algn="just">
              <a:buFont typeface="Wingdings" panose="05000000000000000000" pitchFamily="2" charset="2"/>
              <a:buChar char="ü"/>
            </a:pPr>
            <a:r>
              <a:rPr lang="en-US" sz="2800">
                <a:latin typeface="Cambria" panose="02040503050406030204" pitchFamily="18" charset="0"/>
              </a:rPr>
              <a:t>Cập nhật giao diện thời gian thực với kỹ thuật đa tiến trình</a:t>
            </a:r>
          </a:p>
          <a:p>
            <a:pPr algn="just">
              <a:buFont typeface="Wingdings" panose="05000000000000000000" pitchFamily="2" charset="2"/>
              <a:buChar char="ü"/>
            </a:pPr>
            <a:r>
              <a:rPr lang="en-US" sz="2800">
                <a:latin typeface="Cambria" panose="02040503050406030204" pitchFamily="18" charset="0"/>
              </a:rPr>
              <a:t>Hiểu ra cơ chế tương tác giữa Main Thread và Background Thread</a:t>
            </a:r>
          </a:p>
          <a:p>
            <a:pPr algn="just">
              <a:buFont typeface="Wingdings" panose="05000000000000000000" pitchFamily="2" charset="2"/>
              <a:buChar char="ü"/>
            </a:pPr>
            <a:r>
              <a:rPr lang="en-US" sz="2800">
                <a:latin typeface="Cambria" panose="02040503050406030204" pitchFamily="18" charset="0"/>
              </a:rPr>
              <a:t>Hiểu và triển khai được các thành phần Qobject, pyqtSignal, QRunnable</a:t>
            </a:r>
            <a:endParaRPr lang="vi-VN" sz="2800" dirty="0">
              <a:latin typeface="Cambria" panose="02040503050406030204" pitchFamily="18" charset="0"/>
            </a:endParaRPr>
          </a:p>
        </p:txBody>
      </p:sp>
    </p:spTree>
    <p:extLst>
      <p:ext uri="{BB962C8B-B14F-4D97-AF65-F5344CB8AC3E}">
        <p14:creationId xmlns:p14="http://schemas.microsoft.com/office/powerpoint/2010/main" val="37031455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3</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0" fontAlgn="base" hangingPunct="0">
                <a:spcBef>
                  <a:spcPct val="0"/>
                </a:spcBef>
                <a:spcAft>
                  <a:spcPct val="0"/>
                </a:spcAft>
              </a:pPr>
              <a:r>
                <a:rPr lang="en-US" sz="2800" b="1">
                  <a:latin typeface="Cambria" panose="02040503050406030204" pitchFamily="18" charset="0"/>
                </a:rPr>
                <a:t>Nội dung bài học</a:t>
              </a:r>
              <a:endParaRPr lang="en-US" sz="2800" b="1" kern="0">
                <a:solidFill>
                  <a:srgbClr val="000000"/>
                </a:solidFill>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11" name="Rectangle 10">
            <a:extLst>
              <a:ext uri="{FF2B5EF4-FFF2-40B4-BE49-F238E27FC236}">
                <a16:creationId xmlns:a16="http://schemas.microsoft.com/office/drawing/2014/main" id="{60A82686-C648-5F3E-67A5-A79D3042FD96}"/>
              </a:ext>
            </a:extLst>
          </p:cNvPr>
          <p:cNvSpPr/>
          <p:nvPr/>
        </p:nvSpPr>
        <p:spPr>
          <a:xfrm>
            <a:off x="465234" y="859406"/>
            <a:ext cx="11341948" cy="1938992"/>
          </a:xfrm>
          <a:prstGeom prst="rect">
            <a:avLst/>
          </a:prstGeom>
        </p:spPr>
        <p:txBody>
          <a:bodyPr wrap="square">
            <a:spAutoFit/>
          </a:bodyPr>
          <a:lstStyle/>
          <a:p>
            <a:pPr marL="457200" indent="-457200" algn="just">
              <a:buFont typeface="Wingdings" panose="05000000000000000000" pitchFamily="2" charset="2"/>
              <a:buChar char="v"/>
            </a:pPr>
            <a:r>
              <a:rPr lang="en-US" sz="2400">
                <a:latin typeface="Cambria" panose="02040503050406030204" pitchFamily="18" charset="0"/>
              </a:rPr>
              <a:t>6</a:t>
            </a:r>
            <a:r>
              <a:rPr lang="vi-VN" sz="2400">
                <a:latin typeface="Cambria" panose="02040503050406030204" pitchFamily="18" charset="0"/>
              </a:rPr>
              <a:t>. </a:t>
            </a:r>
            <a:r>
              <a:rPr lang="en-US" sz="2400">
                <a:latin typeface="Cambria" panose="02040503050406030204" pitchFamily="18" charset="0"/>
              </a:rPr>
              <a:t>Đa tiến trình</a:t>
            </a:r>
            <a:endParaRPr lang="vi-VN" sz="2400">
              <a:latin typeface="Cambria" panose="02040503050406030204" pitchFamily="18" charset="0"/>
            </a:endParaRPr>
          </a:p>
          <a:p>
            <a:pPr marL="457200" indent="-457200" algn="just">
              <a:buFont typeface="Wingdings" panose="05000000000000000000" pitchFamily="2" charset="2"/>
              <a:buChar char="v"/>
            </a:pPr>
            <a:r>
              <a:rPr lang="en-US" sz="2400">
                <a:latin typeface="Cambria" panose="02040503050406030204" pitchFamily="18" charset="0"/>
              </a:rPr>
              <a:t>6.1. QObject </a:t>
            </a:r>
          </a:p>
          <a:p>
            <a:pPr marL="457200" indent="-457200" algn="just">
              <a:buFont typeface="Wingdings" panose="05000000000000000000" pitchFamily="2" charset="2"/>
              <a:buChar char="v"/>
            </a:pPr>
            <a:r>
              <a:rPr lang="en-US" sz="2400">
                <a:latin typeface="Cambria" panose="02040503050406030204" pitchFamily="18" charset="0"/>
              </a:rPr>
              <a:t>6.2. pyqtSignal</a:t>
            </a:r>
          </a:p>
          <a:p>
            <a:pPr marL="457200" indent="-457200" algn="just">
              <a:buFont typeface="Wingdings" panose="05000000000000000000" pitchFamily="2" charset="2"/>
              <a:buChar char="v"/>
            </a:pPr>
            <a:r>
              <a:rPr lang="en-US" sz="2400">
                <a:latin typeface="Cambria" panose="02040503050406030204" pitchFamily="18" charset="0"/>
              </a:rPr>
              <a:t>6.3. QRunnable </a:t>
            </a:r>
          </a:p>
          <a:p>
            <a:pPr marL="457200" indent="-457200" algn="just">
              <a:buFont typeface="Wingdings" panose="05000000000000000000" pitchFamily="2" charset="2"/>
              <a:buChar char="v"/>
            </a:pPr>
            <a:r>
              <a:rPr lang="en-US" sz="2400">
                <a:latin typeface="Cambria" panose="02040503050406030204" pitchFamily="18" charset="0"/>
              </a:rPr>
              <a:t>6</a:t>
            </a:r>
            <a:r>
              <a:rPr lang="vi-VN" sz="2400">
                <a:latin typeface="Cambria" panose="02040503050406030204" pitchFamily="18" charset="0"/>
              </a:rPr>
              <a:t>.</a:t>
            </a:r>
            <a:r>
              <a:rPr lang="en-US" sz="2400">
                <a:latin typeface="Cambria" panose="02040503050406030204" pitchFamily="18" charset="0"/>
              </a:rPr>
              <a:t>4</a:t>
            </a:r>
            <a:r>
              <a:rPr lang="vi-VN" sz="2400">
                <a:latin typeface="Cambria" panose="02040503050406030204" pitchFamily="18" charset="0"/>
              </a:rPr>
              <a:t>. </a:t>
            </a:r>
            <a:r>
              <a:rPr lang="en-US" sz="2400">
                <a:latin typeface="Cambria" panose="02040503050406030204" pitchFamily="18" charset="0"/>
              </a:rPr>
              <a:t>Cơ chế tương tác Main Thread – Background Thread</a:t>
            </a:r>
            <a:endParaRPr lang="vi-VN" sz="2400" dirty="0">
              <a:latin typeface="Cambria" panose="020405030504060302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4</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a:t>
              </a:r>
              <a:r>
                <a:rPr lang="vi-VN" sz="2800">
                  <a:latin typeface="Cambria" panose="02040503050406030204" pitchFamily="18" charset="0"/>
                </a:rPr>
                <a:t>. </a:t>
              </a:r>
              <a:r>
                <a:rPr lang="en-US" sz="2800">
                  <a:latin typeface="Cambria" panose="02040503050406030204" pitchFamily="18" charset="0"/>
                </a:rPr>
                <a:t>Đa tiến trình</a:t>
              </a:r>
              <a:endParaRPr lang="vi-VN" sz="280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8" name="Rectangle 7"/>
          <p:cNvSpPr/>
          <p:nvPr/>
        </p:nvSpPr>
        <p:spPr>
          <a:xfrm>
            <a:off x="448732" y="950903"/>
            <a:ext cx="6290468" cy="4154984"/>
          </a:xfrm>
          <a:prstGeom prst="rect">
            <a:avLst/>
          </a:prstGeom>
        </p:spPr>
        <p:txBody>
          <a:bodyPr wrap="square">
            <a:spAutoFit/>
          </a:bodyPr>
          <a:lstStyle/>
          <a:p>
            <a:pPr algn="just"/>
            <a:r>
              <a:rPr lang="vi-VN" sz="2400">
                <a:solidFill>
                  <a:srgbClr val="1A1A1A"/>
                </a:solidFill>
                <a:latin typeface="+mj-lt"/>
              </a:rPr>
              <a:t>Trong quá trình triển khai phần mềm, đôi khi chúng ta muốn cập nhật giao diện thời gian thực, muốn kiểm soát tiến độ từng bước quá trình xử lý, đồng thời muốn giao diện luôn mượt mà, không bị treo khi chương trình cùng lúc thực hiện nhiều tác vụ đồng thời. Trường hợp này chính là cơ chế xử lý Đa tiến trình (Multi-Threading).</a:t>
            </a:r>
            <a:endParaRPr lang="en-US" sz="2400">
              <a:solidFill>
                <a:srgbClr val="1A1A1A"/>
              </a:solidFill>
              <a:latin typeface="+mj-lt"/>
            </a:endParaRPr>
          </a:p>
          <a:p>
            <a:pPr algn="just"/>
            <a:endParaRPr lang="en-US" sz="2400">
              <a:solidFill>
                <a:srgbClr val="1A1A1A"/>
              </a:solidFill>
              <a:latin typeface="+mj-lt"/>
            </a:endParaRPr>
          </a:p>
          <a:p>
            <a:pPr algn="just"/>
            <a:r>
              <a:rPr lang="en-US" sz="2400">
                <a:solidFill>
                  <a:srgbClr val="1A1A1A"/>
                </a:solidFill>
                <a:latin typeface="Times New Roman" panose="02020603050405020304" pitchFamily="18" charset="0"/>
                <a:cs typeface="Times New Roman" panose="02020603050405020304" pitchFamily="18" charset="0"/>
              </a:rPr>
              <a:t>Chúng ta không thể nhìn thấy quá trình vẽ giao diện từng bước bằng vòng lặp được, chương trình sẽ bị treo cho tới khi vòng lặp kết thúc.</a:t>
            </a:r>
            <a:endParaRPr lang="en-US" sz="2400">
              <a:latin typeface="Times New Roman" panose="02020603050405020304" pitchFamily="18" charset="0"/>
              <a:cs typeface="Times New Roman" panose="02020603050405020304" pitchFamily="18" charset="0"/>
            </a:endParaRPr>
          </a:p>
        </p:txBody>
      </p:sp>
      <p:pic>
        <p:nvPicPr>
          <p:cNvPr id="1026" name="Picture 2" descr="https://tranduythanh.com/wp-content/uploads/2024/02/QtDesigner-47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5975" y="1034237"/>
            <a:ext cx="4410075" cy="4191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9837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5</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6.1. QObject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9" name="Rectangle 8"/>
          <p:cNvSpPr/>
          <p:nvPr/>
        </p:nvSpPr>
        <p:spPr>
          <a:xfrm>
            <a:off x="448732" y="943981"/>
            <a:ext cx="11265668" cy="2308324"/>
          </a:xfrm>
          <a:prstGeom prst="rect">
            <a:avLst/>
          </a:prstGeom>
        </p:spPr>
        <p:txBody>
          <a:bodyPr wrap="square">
            <a:spAutoFit/>
          </a:bodyPr>
          <a:lstStyle/>
          <a:p>
            <a:pPr algn="just"/>
            <a:r>
              <a:rPr lang="en-US" sz="2400" b="1">
                <a:latin typeface="Times New Roman" panose="02020603050405020304" pitchFamily="18" charset="0"/>
                <a:cs typeface="Times New Roman" panose="02020603050405020304" pitchFamily="18" charset="0"/>
              </a:rPr>
              <a:t>QObject</a:t>
            </a:r>
            <a:r>
              <a:rPr lang="en-US" sz="2400">
                <a:latin typeface="Times New Roman" panose="02020603050405020304" pitchFamily="18" charset="0"/>
                <a:cs typeface="Times New Roman" panose="02020603050405020304" pitchFamily="18" charset="0"/>
              </a:rPr>
              <a:t> is the heart of the Qt Object Model. The central feature in this model is a very powerful mechanism for seamless object communication called signals and slots. You can connect a signal to a slot with connect() and destroy the connection with disconnect(). To avoid never ending notification loops you can temporarily block signals with blockSignals(). The protected functions connectNotify() and disconnectNotify() make it possible to track connections.</a:t>
            </a:r>
          </a:p>
        </p:txBody>
      </p:sp>
      <p:pic>
        <p:nvPicPr>
          <p:cNvPr id="1026" name="Picture 2" descr="Qt for Beginners - Qt Wiki"/>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02775" y="2888862"/>
            <a:ext cx="5857875" cy="32004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751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6</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6.2. pyqtSignal</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8" name="Rectangle 7"/>
          <p:cNvSpPr/>
          <p:nvPr/>
        </p:nvSpPr>
        <p:spPr>
          <a:xfrm>
            <a:off x="353376" y="942590"/>
            <a:ext cx="11497824" cy="461665"/>
          </a:xfrm>
          <a:prstGeom prst="rect">
            <a:avLst/>
          </a:prstGeom>
        </p:spPr>
        <p:txBody>
          <a:bodyPr wrap="square">
            <a:spAutoFit/>
          </a:bodyPr>
          <a:lstStyle/>
          <a:p>
            <a:r>
              <a:rPr lang="en-US" sz="2400">
                <a:latin typeface="Times New Roman" panose="02020603050405020304" pitchFamily="18" charset="0"/>
                <a:cs typeface="Times New Roman" panose="02020603050405020304" pitchFamily="18" charset="0"/>
              </a:rPr>
              <a:t>The Signal class provides a way to declare and connect Qt signals in a pythonic way.</a:t>
            </a:r>
          </a:p>
        </p:txBody>
      </p:sp>
      <p:graphicFrame>
        <p:nvGraphicFramePr>
          <p:cNvPr id="9" name="Table 8"/>
          <p:cNvGraphicFramePr>
            <a:graphicFrameLocks noGrp="1"/>
          </p:cNvGraphicFramePr>
          <p:nvPr>
            <p:extLst>
              <p:ext uri="{D42A27DB-BD31-4B8C-83A1-F6EECF244321}">
                <p14:modId xmlns:p14="http://schemas.microsoft.com/office/powerpoint/2010/main" val="731441722"/>
              </p:ext>
            </p:extLst>
          </p:nvPr>
        </p:nvGraphicFramePr>
        <p:xfrm>
          <a:off x="609154" y="1576901"/>
          <a:ext cx="10986268" cy="3886200"/>
        </p:xfrm>
        <a:graphic>
          <a:graphicData uri="http://schemas.openxmlformats.org/drawingml/2006/table">
            <a:tbl>
              <a:tblPr/>
              <a:tblGrid>
                <a:gridCol w="10986268">
                  <a:extLst>
                    <a:ext uri="{9D8B030D-6E8A-4147-A177-3AD203B41FA5}">
                      <a16:colId xmlns:a16="http://schemas.microsoft.com/office/drawing/2014/main" val="3887816189"/>
                    </a:ext>
                  </a:extLst>
                </a:gridCol>
              </a:tblGrid>
              <a:tr h="0">
                <a:tc>
                  <a:txBody>
                    <a:bodyPr/>
                    <a:lstStyle/>
                    <a:p>
                      <a:pPr algn="just" fontAlgn="base"/>
                      <a:r>
                        <a:rPr lang="en-US" sz="2400">
                          <a:solidFill>
                            <a:srgbClr val="404244"/>
                          </a:solidFill>
                          <a:effectLst/>
                          <a:latin typeface="Times New Roman" panose="02020603050405020304" pitchFamily="18" charset="0"/>
                          <a:cs typeface="Times New Roman" panose="02020603050405020304" pitchFamily="18" charset="0"/>
                        </a:rPr>
                        <a:t>def </a:t>
                      </a:r>
                      <a:r>
                        <a:rPr lang="en-US" sz="2400" b="1" u="none" strike="noStrike">
                          <a:solidFill>
                            <a:srgbClr val="009491"/>
                          </a:solidFill>
                          <a:effectLst/>
                          <a:latin typeface="Times New Roman" panose="02020603050405020304" pitchFamily="18" charset="0"/>
                          <a:cs typeface="Times New Roman" panose="02020603050405020304" pitchFamily="18" charset="0"/>
                          <a:hlinkClick r:id="rId3" tooltip="PySide2.QtCore.Signal.connect"/>
                        </a:rPr>
                        <a:t>connect</a:t>
                      </a:r>
                      <a:r>
                        <a:rPr lang="en-US" sz="2400">
                          <a:solidFill>
                            <a:srgbClr val="404244"/>
                          </a:solidFill>
                          <a:effectLst/>
                          <a:latin typeface="Times New Roman" panose="02020603050405020304" pitchFamily="18" charset="0"/>
                          <a:cs typeface="Times New Roman" panose="02020603050405020304" pitchFamily="18" charset="0"/>
                        </a:rPr>
                        <a:t> (receiver)</a:t>
                      </a:r>
                    </a:p>
                    <a:p>
                      <a:pPr algn="just" fontAlgn="base"/>
                      <a:r>
                        <a:rPr lang="en-US" sz="2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Create a connection between this signal and a </a:t>
                      </a:r>
                      <a:r>
                        <a:rPr lang="en-US" sz="2400" b="0" i="1"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receiver</a:t>
                      </a:r>
                      <a:r>
                        <a:rPr lang="en-US" sz="2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 the </a:t>
                      </a:r>
                      <a:r>
                        <a:rPr lang="en-US" sz="2400" b="0" i="1"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receiver</a:t>
                      </a:r>
                      <a:r>
                        <a:rPr lang="en-US" sz="2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 can be a Python callable, a Slot or a Signal.</a:t>
                      </a:r>
                    </a:p>
                    <a:p>
                      <a:pPr algn="just" fontAlgn="base"/>
                      <a:endParaRPr lang="en-US" sz="2400">
                        <a:solidFill>
                          <a:srgbClr val="404244"/>
                        </a:solidFill>
                        <a:effectLst/>
                        <a:latin typeface="Times New Roman" panose="02020603050405020304" pitchFamily="18" charset="0"/>
                        <a:cs typeface="Times New Roman" panose="02020603050405020304" pitchFamily="18" charset="0"/>
                      </a:endParaRPr>
                    </a:p>
                  </a:txBody>
                  <a:tcPr marR="152400" marT="38100" marB="38100" anchor="ctr">
                    <a:lnL>
                      <a:noFill/>
                    </a:lnL>
                    <a:lnR>
                      <a:noFill/>
                    </a:lnR>
                    <a:lnT>
                      <a:noFill/>
                    </a:lnT>
                    <a:lnB>
                      <a:noFill/>
                    </a:lnB>
                    <a:solidFill>
                      <a:srgbClr val="FFFFFF"/>
                    </a:solidFill>
                  </a:tcPr>
                </a:tc>
                <a:extLst>
                  <a:ext uri="{0D108BD9-81ED-4DB2-BD59-A6C34878D82A}">
                    <a16:rowId xmlns:a16="http://schemas.microsoft.com/office/drawing/2014/main" val="3149870044"/>
                  </a:ext>
                </a:extLst>
              </a:tr>
              <a:tr h="0">
                <a:tc>
                  <a:txBody>
                    <a:bodyPr/>
                    <a:lstStyle/>
                    <a:p>
                      <a:pPr algn="just" fontAlgn="base"/>
                      <a:r>
                        <a:rPr lang="en-US" sz="2400">
                          <a:solidFill>
                            <a:srgbClr val="404244"/>
                          </a:solidFill>
                          <a:effectLst/>
                          <a:latin typeface="Times New Roman" panose="02020603050405020304" pitchFamily="18" charset="0"/>
                          <a:cs typeface="Times New Roman" panose="02020603050405020304" pitchFamily="18" charset="0"/>
                        </a:rPr>
                        <a:t>def </a:t>
                      </a:r>
                      <a:r>
                        <a:rPr lang="en-US" sz="2400" b="1" u="none" strike="noStrike">
                          <a:solidFill>
                            <a:srgbClr val="009491"/>
                          </a:solidFill>
                          <a:effectLst/>
                          <a:latin typeface="Times New Roman" panose="02020603050405020304" pitchFamily="18" charset="0"/>
                          <a:cs typeface="Times New Roman" panose="02020603050405020304" pitchFamily="18" charset="0"/>
                          <a:hlinkClick r:id="rId4" tooltip="PySide2.QtCore.Signal.disconnect"/>
                        </a:rPr>
                        <a:t>disconnect</a:t>
                      </a:r>
                      <a:r>
                        <a:rPr lang="en-US" sz="2400">
                          <a:solidFill>
                            <a:srgbClr val="404244"/>
                          </a:solidFill>
                          <a:effectLst/>
                          <a:latin typeface="Times New Roman" panose="02020603050405020304" pitchFamily="18" charset="0"/>
                          <a:cs typeface="Times New Roman" panose="02020603050405020304" pitchFamily="18" charset="0"/>
                        </a:rPr>
                        <a:t> (receiver)</a:t>
                      </a:r>
                    </a:p>
                    <a:p>
                      <a:pPr algn="just" fontAlgn="base"/>
                      <a:r>
                        <a:rPr lang="en-US" sz="2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Disconnect this signal from a </a:t>
                      </a:r>
                      <a:r>
                        <a:rPr lang="en-US" sz="2400" b="0" i="1"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receiver</a:t>
                      </a:r>
                      <a:r>
                        <a:rPr lang="en-US" sz="2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 the </a:t>
                      </a:r>
                      <a:r>
                        <a:rPr lang="en-US" sz="2400" b="0" i="1"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receiver</a:t>
                      </a:r>
                      <a:r>
                        <a:rPr lang="en-US" sz="2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 can be a Python callable, a Slot or a Signal.</a:t>
                      </a:r>
                    </a:p>
                    <a:p>
                      <a:pPr algn="just"/>
                      <a:endParaRPr lang="en-US" sz="2400">
                        <a:solidFill>
                          <a:srgbClr val="404244"/>
                        </a:solidFill>
                        <a:effectLst/>
                        <a:latin typeface="Times New Roman" panose="02020603050405020304" pitchFamily="18" charset="0"/>
                        <a:cs typeface="Times New Roman" panose="02020603050405020304" pitchFamily="18" charset="0"/>
                      </a:endParaRPr>
                    </a:p>
                  </a:txBody>
                  <a:tcPr marR="152400" marT="38100" marB="38100" anchor="ctr">
                    <a:lnL>
                      <a:noFill/>
                    </a:lnL>
                    <a:lnR>
                      <a:noFill/>
                    </a:lnR>
                    <a:lnT>
                      <a:noFill/>
                    </a:lnT>
                    <a:lnB>
                      <a:noFill/>
                    </a:lnB>
                    <a:solidFill>
                      <a:srgbClr val="FFFFFF"/>
                    </a:solidFill>
                  </a:tcPr>
                </a:tc>
                <a:extLst>
                  <a:ext uri="{0D108BD9-81ED-4DB2-BD59-A6C34878D82A}">
                    <a16:rowId xmlns:a16="http://schemas.microsoft.com/office/drawing/2014/main" val="743640732"/>
                  </a:ext>
                </a:extLst>
              </a:tr>
              <a:tr h="0">
                <a:tc>
                  <a:txBody>
                    <a:bodyPr/>
                    <a:lstStyle/>
                    <a:p>
                      <a:pPr algn="just" fontAlgn="base"/>
                      <a:r>
                        <a:rPr lang="en-US" sz="2400">
                          <a:solidFill>
                            <a:srgbClr val="404244"/>
                          </a:solidFill>
                          <a:effectLst/>
                          <a:latin typeface="Times New Roman" panose="02020603050405020304" pitchFamily="18" charset="0"/>
                          <a:cs typeface="Times New Roman" panose="02020603050405020304" pitchFamily="18" charset="0"/>
                        </a:rPr>
                        <a:t>def </a:t>
                      </a:r>
                      <a:r>
                        <a:rPr lang="en-US" sz="2400" b="1" u="none" strike="noStrike">
                          <a:solidFill>
                            <a:srgbClr val="009491"/>
                          </a:solidFill>
                          <a:effectLst/>
                          <a:latin typeface="Times New Roman" panose="02020603050405020304" pitchFamily="18" charset="0"/>
                          <a:cs typeface="Times New Roman" panose="02020603050405020304" pitchFamily="18" charset="0"/>
                          <a:hlinkClick r:id="rId4" tooltip="PySide2.QtCore.Signal.disconnect"/>
                        </a:rPr>
                        <a:t>emit</a:t>
                      </a:r>
                      <a:r>
                        <a:rPr lang="en-US" sz="2400">
                          <a:solidFill>
                            <a:srgbClr val="404244"/>
                          </a:solidFill>
                          <a:effectLst/>
                          <a:latin typeface="Times New Roman" panose="02020603050405020304" pitchFamily="18" charset="0"/>
                          <a:cs typeface="Times New Roman" panose="02020603050405020304" pitchFamily="18" charset="0"/>
                        </a:rPr>
                        <a:t> (*args)</a:t>
                      </a:r>
                    </a:p>
                    <a:p>
                      <a:pPr algn="just" fontAlgn="base"/>
                      <a:r>
                        <a:rPr lang="en-US" sz="2400" b="0" i="1"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args</a:t>
                      </a:r>
                      <a:r>
                        <a:rPr lang="en-US" sz="2400" b="0" i="0" u="none" strike="noStrike" cap="none">
                          <a:solidFill>
                            <a:schemeClr val="tx1"/>
                          </a:solidFill>
                          <a:effectLst/>
                          <a:latin typeface="Times New Roman" panose="02020603050405020304" pitchFamily="18" charset="0"/>
                          <a:ea typeface="+mn-ea"/>
                          <a:cs typeface="Times New Roman" panose="02020603050405020304" pitchFamily="18" charset="0"/>
                          <a:sym typeface="Arial"/>
                        </a:rPr>
                        <a:t> is the arguments to pass to any connected slots, if any.</a:t>
                      </a:r>
                      <a:endParaRPr lang="en-US" sz="2400">
                        <a:solidFill>
                          <a:srgbClr val="404244"/>
                        </a:solidFill>
                        <a:effectLst/>
                        <a:latin typeface="Times New Roman" panose="02020603050405020304" pitchFamily="18" charset="0"/>
                        <a:cs typeface="Times New Roman" panose="02020603050405020304" pitchFamily="18" charset="0"/>
                      </a:endParaRPr>
                    </a:p>
                  </a:txBody>
                  <a:tcPr marR="152400" marT="38100" marB="38100" anchor="ctr">
                    <a:lnL>
                      <a:noFill/>
                    </a:lnL>
                    <a:lnR>
                      <a:noFill/>
                    </a:lnR>
                    <a:lnT>
                      <a:noFill/>
                    </a:lnT>
                    <a:lnB>
                      <a:noFill/>
                    </a:lnB>
                    <a:solidFill>
                      <a:srgbClr val="FFFFFF"/>
                    </a:solidFill>
                  </a:tcPr>
                </a:tc>
                <a:extLst>
                  <a:ext uri="{0D108BD9-81ED-4DB2-BD59-A6C34878D82A}">
                    <a16:rowId xmlns:a16="http://schemas.microsoft.com/office/drawing/2014/main" val="532263659"/>
                  </a:ext>
                </a:extLst>
              </a:tr>
            </a:tbl>
          </a:graphicData>
        </a:graphic>
      </p:graphicFrame>
    </p:spTree>
    <p:extLst>
      <p:ext uri="{BB962C8B-B14F-4D97-AF65-F5344CB8AC3E}">
        <p14:creationId xmlns:p14="http://schemas.microsoft.com/office/powerpoint/2010/main" val="26743393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7</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4620576" cy="508000"/>
            <a:chOff x="789624" y="1191463"/>
            <a:chExt cx="4620576"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4419600"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6.3. QRunnable </a:t>
              </a: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9" name="Rectangle 8"/>
          <p:cNvSpPr/>
          <p:nvPr/>
        </p:nvSpPr>
        <p:spPr>
          <a:xfrm>
            <a:off x="502810" y="924329"/>
            <a:ext cx="11290790" cy="4524315"/>
          </a:xfrm>
          <a:prstGeom prst="rect">
            <a:avLst/>
          </a:prstGeom>
        </p:spPr>
        <p:txBody>
          <a:bodyPr wrap="square">
            <a:spAutoFit/>
          </a:bodyPr>
          <a:lstStyle/>
          <a:p>
            <a:pPr algn="just"/>
            <a:r>
              <a:rPr lang="en-US" sz="2400">
                <a:latin typeface="Times New Roman" panose="02020603050405020304" pitchFamily="18" charset="0"/>
                <a:cs typeface="Times New Roman" panose="02020603050405020304" pitchFamily="18" charset="0"/>
              </a:rPr>
              <a:t>The </a:t>
            </a:r>
            <a:r>
              <a:rPr lang="en-US" sz="2400" b="1">
                <a:latin typeface="Times New Roman" panose="02020603050405020304" pitchFamily="18" charset="0"/>
                <a:cs typeface="Times New Roman" panose="02020603050405020304" pitchFamily="18" charset="0"/>
              </a:rPr>
              <a:t>QRunnable</a:t>
            </a:r>
            <a:r>
              <a:rPr lang="en-US" sz="2400">
                <a:latin typeface="Times New Roman" panose="02020603050405020304" pitchFamily="18" charset="0"/>
                <a:cs typeface="Times New Roman" panose="02020603050405020304" pitchFamily="18" charset="0"/>
              </a:rPr>
              <a:t> class is an interface for representing a task or piece of code that needs to be executed, represented by your reimplementation of the </a:t>
            </a:r>
            <a:r>
              <a:rPr lang="en-US" sz="2400" b="1">
                <a:latin typeface="Times New Roman" panose="02020603050405020304" pitchFamily="18" charset="0"/>
                <a:cs typeface="Times New Roman" panose="02020603050405020304" pitchFamily="18" charset="0"/>
              </a:rPr>
              <a:t>run() </a:t>
            </a:r>
            <a:r>
              <a:rPr lang="en-US" sz="2400">
                <a:latin typeface="Times New Roman" panose="02020603050405020304" pitchFamily="18" charset="0"/>
                <a:cs typeface="Times New Roman" panose="02020603050405020304" pitchFamily="18" charset="0"/>
              </a:rPr>
              <a:t>function.</a:t>
            </a:r>
          </a:p>
          <a:p>
            <a:pPr algn="just"/>
            <a:endParaRPr lang="en-US" sz="2400">
              <a:latin typeface="Times New Roman" panose="02020603050405020304" pitchFamily="18" charset="0"/>
              <a:cs typeface="Times New Roman" panose="02020603050405020304" pitchFamily="18" charset="0"/>
            </a:endParaRPr>
          </a:p>
          <a:p>
            <a:pPr algn="just"/>
            <a:r>
              <a:rPr lang="en-US" sz="2400">
                <a:latin typeface="Times New Roman" panose="02020603050405020304" pitchFamily="18" charset="0"/>
                <a:cs typeface="Times New Roman" panose="02020603050405020304" pitchFamily="18" charset="0"/>
              </a:rPr>
              <a:t>You can use </a:t>
            </a:r>
            <a:r>
              <a:rPr lang="en-US" sz="2400" b="1">
                <a:latin typeface="Times New Roman" panose="02020603050405020304" pitchFamily="18" charset="0"/>
                <a:cs typeface="Times New Roman" panose="02020603050405020304" pitchFamily="18" charset="0"/>
              </a:rPr>
              <a:t>QThreadPool</a:t>
            </a:r>
            <a:r>
              <a:rPr lang="en-US" sz="2400">
                <a:latin typeface="Times New Roman" panose="02020603050405020304" pitchFamily="18" charset="0"/>
                <a:cs typeface="Times New Roman" panose="02020603050405020304" pitchFamily="18" charset="0"/>
              </a:rPr>
              <a:t> to execute your code in a separate thread. QThreadPool deletes the QRunnable automatically if autoDelete() returns true (the default). Use setAutoDelete() to change the auto-deletion flag.</a:t>
            </a:r>
          </a:p>
          <a:p>
            <a:pPr algn="just"/>
            <a:endParaRPr lang="en-US" sz="2400">
              <a:latin typeface="Times New Roman" panose="02020603050405020304" pitchFamily="18" charset="0"/>
              <a:cs typeface="Times New Roman" panose="02020603050405020304" pitchFamily="18" charset="0"/>
            </a:endParaRPr>
          </a:p>
          <a:p>
            <a:pPr algn="just"/>
            <a:r>
              <a:rPr lang="en-US" sz="2400">
                <a:latin typeface="Times New Roman" panose="02020603050405020304" pitchFamily="18" charset="0"/>
                <a:cs typeface="Times New Roman" panose="02020603050405020304" pitchFamily="18" charset="0"/>
              </a:rPr>
              <a:t>QThreadPool supports executing the same QRunnable more than once by calling tryStart (this) from within the run() function. If autoDelete is enabled the QRunnable will be deleted when the last thread exits the run function. Calling start() multiple times with the same QRunnable when autoDelete is enabled creates a race condition and is not recommended.</a:t>
            </a:r>
          </a:p>
        </p:txBody>
      </p:sp>
    </p:spTree>
    <p:extLst>
      <p:ext uri="{BB962C8B-B14F-4D97-AF65-F5344CB8AC3E}">
        <p14:creationId xmlns:p14="http://schemas.microsoft.com/office/powerpoint/2010/main" val="35285882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8</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975600" cy="508000"/>
            <a:chOff x="789624" y="1191463"/>
            <a:chExt cx="69756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7746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a:t>
              </a:r>
              <a:r>
                <a:rPr lang="vi-VN" sz="2800">
                  <a:latin typeface="Cambria" panose="02040503050406030204" pitchFamily="18" charset="0"/>
                </a:rPr>
                <a:t>.</a:t>
              </a:r>
              <a:r>
                <a:rPr lang="en-US" sz="2800">
                  <a:latin typeface="Cambria" panose="02040503050406030204" pitchFamily="18" charset="0"/>
                </a:rPr>
                <a:t>4</a:t>
              </a:r>
              <a:r>
                <a:rPr lang="vi-VN" sz="2800">
                  <a:latin typeface="Cambria" panose="02040503050406030204" pitchFamily="18" charset="0"/>
                </a:rPr>
                <a:t>. </a:t>
              </a:r>
              <a:r>
                <a:rPr lang="en-US" sz="2800">
                  <a:latin typeface="Cambria" panose="02040503050406030204" pitchFamily="18" charset="0"/>
                </a:rPr>
                <a:t>Main Thread – Background Thread</a:t>
              </a:r>
              <a:endParaRPr lang="vi-VN" sz="2800"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pic>
        <p:nvPicPr>
          <p:cNvPr id="4098" name="Picture 2" descr="https://tranduythanh.com/wp-content/uploads/2024/02/QtDesigner-478-1-1024x447.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67331" y="1210270"/>
            <a:ext cx="10043288" cy="43841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98531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8" name="Google Shape;108;p3"/>
          <p:cNvSpPr txBox="1">
            <a:spLocks noGrp="1"/>
          </p:cNvSpPr>
          <p:nvPr>
            <p:ph type="ftr" idx="11"/>
          </p:nvPr>
        </p:nvSpPr>
        <p:spPr>
          <a:xfrm>
            <a:off x="728132" y="6429363"/>
            <a:ext cx="2370667" cy="26140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Khoa Hệ Thống Thông Tin</a:t>
            </a:r>
            <a:endParaRPr/>
          </a:p>
        </p:txBody>
      </p:sp>
      <p:sp>
        <p:nvSpPr>
          <p:cNvPr id="109" name="Google Shape;109;p3"/>
          <p:cNvSpPr txBox="1">
            <a:spLocks noGrp="1"/>
          </p:cNvSpPr>
          <p:nvPr>
            <p:ph type="sldNum" idx="12"/>
          </p:nvPr>
        </p:nvSpPr>
        <p:spPr>
          <a:xfrm>
            <a:off x="3098799" y="6377505"/>
            <a:ext cx="397933"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t>9</a:t>
            </a:fld>
            <a:endParaRPr/>
          </a:p>
        </p:txBody>
      </p:sp>
      <p:grpSp>
        <p:nvGrpSpPr>
          <p:cNvPr id="2" name="Group 1">
            <a:extLst>
              <a:ext uri="{FF2B5EF4-FFF2-40B4-BE49-F238E27FC236}">
                <a16:creationId xmlns:a16="http://schemas.microsoft.com/office/drawing/2014/main" id="{D89A2151-4677-47EE-D6D2-8B5C05B0E843}"/>
              </a:ext>
            </a:extLst>
          </p:cNvPr>
          <p:cNvGrpSpPr/>
          <p:nvPr/>
        </p:nvGrpSpPr>
        <p:grpSpPr>
          <a:xfrm>
            <a:off x="152400" y="261944"/>
            <a:ext cx="6975600" cy="508000"/>
            <a:chOff x="789624" y="1191463"/>
            <a:chExt cx="6975600" cy="508000"/>
          </a:xfrm>
        </p:grpSpPr>
        <p:sp>
          <p:nvSpPr>
            <p:cNvPr id="3" name="AutoShape 52">
              <a:extLst>
                <a:ext uri="{FF2B5EF4-FFF2-40B4-BE49-F238E27FC236}">
                  <a16:creationId xmlns:a16="http://schemas.microsoft.com/office/drawing/2014/main" id="{015CD9CF-3E4B-DC23-26AA-ED23B8C2AE44}"/>
                </a:ext>
              </a:extLst>
            </p:cNvPr>
            <p:cNvSpPr>
              <a:spLocks noChangeArrowheads="1"/>
            </p:cNvSpPr>
            <p:nvPr/>
          </p:nvSpPr>
          <p:spPr bwMode="gray">
            <a:xfrm>
              <a:off x="990600" y="1191463"/>
              <a:ext cx="6774624" cy="508000"/>
            </a:xfrm>
            <a:prstGeom prst="roundRect">
              <a:avLst>
                <a:gd name="adj" fmla="val 50000"/>
              </a:avLst>
            </a:prstGeom>
            <a:noFill/>
            <a:ln w="28575" algn="ctr">
              <a:solidFill>
                <a:srgbClr val="C0C0C0"/>
              </a:solidFill>
              <a:round/>
              <a:headEnd/>
              <a:tailEnd/>
            </a:ln>
            <a:effectLst/>
            <a:extLst>
              <a:ext uri="{909E8E84-426E-40DD-AFC4-6F175D3DCCD1}">
                <a14:hiddenFill xmlns:a14="http://schemas.microsoft.com/office/drawing/2010/main">
                  <a:gradFill rotWithShape="1">
                    <a:gsLst>
                      <a:gs pos="0">
                        <a:schemeClr val="accent1">
                          <a:gamma/>
                          <a:tint val="0"/>
                          <a:invGamma/>
                        </a:schemeClr>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algn="just"/>
              <a:r>
                <a:rPr lang="en-US" sz="2800">
                  <a:latin typeface="Cambria" panose="02040503050406030204" pitchFamily="18" charset="0"/>
                </a:rPr>
                <a:t>6</a:t>
              </a:r>
              <a:r>
                <a:rPr lang="vi-VN" sz="2800">
                  <a:latin typeface="Cambria" panose="02040503050406030204" pitchFamily="18" charset="0"/>
                </a:rPr>
                <a:t>.</a:t>
              </a:r>
              <a:r>
                <a:rPr lang="en-US" sz="2800">
                  <a:latin typeface="Cambria" panose="02040503050406030204" pitchFamily="18" charset="0"/>
                </a:rPr>
                <a:t>4</a:t>
              </a:r>
              <a:r>
                <a:rPr lang="vi-VN" sz="2800">
                  <a:latin typeface="Cambria" panose="02040503050406030204" pitchFamily="18" charset="0"/>
                </a:rPr>
                <a:t>. </a:t>
              </a:r>
              <a:r>
                <a:rPr lang="en-US" sz="2800">
                  <a:latin typeface="Cambria" panose="02040503050406030204" pitchFamily="18" charset="0"/>
                </a:rPr>
                <a:t>Main Thread – Background Thread</a:t>
              </a:r>
              <a:endParaRPr lang="vi-VN" sz="2800" dirty="0">
                <a:latin typeface="Cambria" panose="02040503050406030204" pitchFamily="18" charset="0"/>
              </a:endParaRPr>
            </a:p>
          </p:txBody>
        </p:sp>
        <p:grpSp>
          <p:nvGrpSpPr>
            <p:cNvPr id="4" name="Group 17">
              <a:extLst>
                <a:ext uri="{FF2B5EF4-FFF2-40B4-BE49-F238E27FC236}">
                  <a16:creationId xmlns:a16="http://schemas.microsoft.com/office/drawing/2014/main" id="{8A60047A-FBC2-2A33-19B9-A3597D3C4DE2}"/>
                </a:ext>
              </a:extLst>
            </p:cNvPr>
            <p:cNvGrpSpPr>
              <a:grpSpLocks/>
            </p:cNvGrpSpPr>
            <p:nvPr/>
          </p:nvGrpSpPr>
          <p:grpSpPr bwMode="auto">
            <a:xfrm>
              <a:off x="789624" y="1295400"/>
              <a:ext cx="353376" cy="272472"/>
              <a:chOff x="1110" y="2656"/>
              <a:chExt cx="1549" cy="1351"/>
            </a:xfrm>
          </p:grpSpPr>
          <p:sp>
            <p:nvSpPr>
              <p:cNvPr id="5" name="AutoShape 18">
                <a:extLst>
                  <a:ext uri="{FF2B5EF4-FFF2-40B4-BE49-F238E27FC236}">
                    <a16:creationId xmlns:a16="http://schemas.microsoft.com/office/drawing/2014/main" id="{6734E772-8B71-6F43-3F3B-8699A1134DBA}"/>
                  </a:ext>
                </a:extLst>
              </p:cNvPr>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6" name="AutoShape 19">
                <a:extLst>
                  <a:ext uri="{FF2B5EF4-FFF2-40B4-BE49-F238E27FC236}">
                    <a16:creationId xmlns:a16="http://schemas.microsoft.com/office/drawing/2014/main" id="{97868364-7696-C9BA-309A-DE8D6DCB1F2D}"/>
                  </a:ext>
                </a:extLst>
              </p:cNvPr>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499">
                    <a:srgbClr val="7D8496"/>
                  </a:gs>
                  <a:gs pos="26500">
                    <a:srgbClr val="E6E6E6"/>
                  </a:gs>
                  <a:gs pos="34000">
                    <a:srgbClr val="7D8496"/>
                  </a:gs>
                  <a:gs pos="46500">
                    <a:srgbClr val="E6E6E6"/>
                  </a:gs>
                  <a:gs pos="50000">
                    <a:srgbClr val="FFFFFF"/>
                  </a:gs>
                  <a:gs pos="53501">
                    <a:srgbClr val="E6E6E6"/>
                  </a:gs>
                  <a:gs pos="66001">
                    <a:srgbClr val="7D8496"/>
                  </a:gs>
                  <a:gs pos="73500">
                    <a:srgbClr val="E6E6E6"/>
                  </a:gs>
                  <a:gs pos="92501">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sp>
            <p:nvSpPr>
              <p:cNvPr id="7" name="AutoShape 20">
                <a:extLst>
                  <a:ext uri="{FF2B5EF4-FFF2-40B4-BE49-F238E27FC236}">
                    <a16:creationId xmlns:a16="http://schemas.microsoft.com/office/drawing/2014/main" id="{74618431-F247-A91D-1B77-12BF5571AE74}"/>
                  </a:ext>
                </a:extLst>
              </p:cNvPr>
              <p:cNvSpPr>
                <a:spLocks noChangeArrowheads="1"/>
              </p:cNvSpPr>
              <p:nvPr/>
            </p:nvSpPr>
            <p:spPr bwMode="gray">
              <a:xfrm>
                <a:off x="1200" y="2736"/>
                <a:ext cx="1350" cy="1168"/>
              </a:xfrm>
              <a:prstGeom prst="hexagon">
                <a:avLst>
                  <a:gd name="adj" fmla="val 28896"/>
                  <a:gd name="vf" fmla="val 115470"/>
                </a:avLst>
              </a:prstGeom>
              <a:gradFill rotWithShape="1">
                <a:gsLst>
                  <a:gs pos="0">
                    <a:srgbClr val="EFB049">
                      <a:gamma/>
                      <a:shade val="46275"/>
                      <a:invGamma/>
                    </a:srgbClr>
                  </a:gs>
                  <a:gs pos="100000">
                    <a:srgbClr val="EFB049"/>
                  </a:gs>
                </a:gsLst>
                <a:lin ang="2700000" scaled="1"/>
              </a:gra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fontAlgn="base">
                  <a:spcBef>
                    <a:spcPct val="0"/>
                  </a:spcBef>
                  <a:spcAft>
                    <a:spcPct val="0"/>
                  </a:spcAft>
                  <a:defRPr/>
                </a:pPr>
                <a:endParaRPr lang="en-US" b="1" kern="0">
                  <a:solidFill>
                    <a:srgbClr val="000000"/>
                  </a:solidFill>
                  <a:latin typeface="Arial" panose="020B0604020202020204" pitchFamily="34" charset="0"/>
                </a:endParaRPr>
              </a:p>
            </p:txBody>
          </p:sp>
        </p:grpSp>
      </p:grpSp>
      <p:sp>
        <p:nvSpPr>
          <p:cNvPr id="8" name="Rectangle 7"/>
          <p:cNvSpPr/>
          <p:nvPr/>
        </p:nvSpPr>
        <p:spPr>
          <a:xfrm>
            <a:off x="502810" y="975840"/>
            <a:ext cx="11319590" cy="5262979"/>
          </a:xfrm>
          <a:prstGeom prst="rect">
            <a:avLst/>
          </a:prstGeom>
        </p:spPr>
        <p:txBody>
          <a:bodyPr wrap="square">
            <a:spAutoFit/>
          </a:bodyPr>
          <a:lstStyle/>
          <a:p>
            <a:pPr algn="just">
              <a:buFont typeface="+mj-lt"/>
              <a:buAutoNum type="arabicPeriod"/>
            </a:pPr>
            <a:r>
              <a:rPr lang="vi-VN" sz="2400" b="1" u="sng">
                <a:solidFill>
                  <a:srgbClr val="1A1A1A"/>
                </a:solidFill>
                <a:latin typeface="+mj-lt"/>
              </a:rPr>
              <a:t>Step 1: </a:t>
            </a:r>
            <a:r>
              <a:rPr lang="vi-VN" sz="2400">
                <a:solidFill>
                  <a:srgbClr val="1A1A1A"/>
                </a:solidFill>
                <a:latin typeface="+mj-lt"/>
              </a:rPr>
              <a:t>Trong lớp WorkerSignals ta khai báo các Signal để làm nhiệm vụ bắn các tín hiệu từ Background Thread (chạy ngầm) qua Main Thread (UI)</a:t>
            </a:r>
          </a:p>
          <a:p>
            <a:pPr algn="just">
              <a:buFont typeface="+mj-lt"/>
              <a:buAutoNum type="arabicPeriod"/>
            </a:pPr>
            <a:r>
              <a:rPr lang="vi-VN" sz="2400" b="1" u="sng">
                <a:solidFill>
                  <a:srgbClr val="1A1A1A"/>
                </a:solidFill>
                <a:latin typeface="+mj-lt"/>
              </a:rPr>
              <a:t>Step 2:</a:t>
            </a:r>
            <a:r>
              <a:rPr lang="vi-VN" sz="2400">
                <a:solidFill>
                  <a:srgbClr val="1A1A1A"/>
                </a:solidFill>
                <a:latin typeface="+mj-lt"/>
              </a:rPr>
              <a:t> Trong lớp Worker ta sẽ sử dụng đối tượng WorkerSignals ở bước 1, đối tượng này có 2 signal: biến runningSignal để bắn tín hiệu cập nhật dữ liệu cũng như tiến độ về cho MainThread để cập nhật giao diện thời gian thực, biến finishSignal sẽ bắn tín hiệu về MainThread để báo rằng tiến trình đã hoàn tất.</a:t>
            </a:r>
          </a:p>
          <a:p>
            <a:pPr algn="just">
              <a:buFont typeface="+mj-lt"/>
              <a:buAutoNum type="arabicPeriod"/>
            </a:pPr>
            <a:r>
              <a:rPr lang="vi-VN" sz="2400" b="1" u="sng">
                <a:solidFill>
                  <a:srgbClr val="1A1A1A"/>
                </a:solidFill>
                <a:latin typeface="+mj-lt"/>
              </a:rPr>
              <a:t>Step 3:</a:t>
            </a:r>
            <a:r>
              <a:rPr lang="vi-VN" sz="2400">
                <a:solidFill>
                  <a:srgbClr val="1A1A1A"/>
                </a:solidFill>
                <a:latin typeface="+mj-lt"/>
              </a:rPr>
              <a:t> Trong Main Thread khai báo các đối tượng Worker, QThreadPool để thực thi đa tiến trình, nó cần báo cho Background Thread biết là khi bắn tín hiệu (khi gọi hàm </a:t>
            </a:r>
            <a:r>
              <a:rPr lang="vi-VN" sz="2400" b="1">
                <a:solidFill>
                  <a:srgbClr val="1A1A1A"/>
                </a:solidFill>
                <a:latin typeface="+mj-lt"/>
              </a:rPr>
              <a:t>emit</a:t>
            </a:r>
            <a:r>
              <a:rPr lang="vi-VN" sz="2400">
                <a:solidFill>
                  <a:srgbClr val="1A1A1A"/>
                </a:solidFill>
                <a:latin typeface="+mj-lt"/>
              </a:rPr>
              <a:t>) về cho Main Thread thì slot nào sẽ lắng nghe</a:t>
            </a:r>
          </a:p>
          <a:p>
            <a:pPr algn="just">
              <a:buFont typeface="+mj-lt"/>
              <a:buAutoNum type="arabicPeriod"/>
            </a:pPr>
            <a:r>
              <a:rPr lang="vi-VN" sz="2400" b="1" u="sng">
                <a:solidFill>
                  <a:srgbClr val="1A1A1A"/>
                </a:solidFill>
                <a:latin typeface="+mj-lt"/>
              </a:rPr>
              <a:t>Step 4:</a:t>
            </a:r>
            <a:r>
              <a:rPr lang="vi-VN" sz="2400">
                <a:solidFill>
                  <a:srgbClr val="1A1A1A"/>
                </a:solidFill>
                <a:latin typeface="+mj-lt"/>
              </a:rPr>
              <a:t> Trong quá trình thực thi Background Thread, chương trình sẽ bắn tín hiệu về cho Main Thread thông qua hàm emit</a:t>
            </a:r>
          </a:p>
          <a:p>
            <a:pPr algn="just">
              <a:buFont typeface="+mj-lt"/>
              <a:buAutoNum type="arabicPeriod"/>
            </a:pPr>
            <a:r>
              <a:rPr lang="vi-VN" sz="2400" b="1" u="sng">
                <a:solidFill>
                  <a:srgbClr val="1A1A1A"/>
                </a:solidFill>
                <a:latin typeface="+mj-lt"/>
              </a:rPr>
              <a:t>Step 5:</a:t>
            </a:r>
            <a:r>
              <a:rPr lang="vi-VN" sz="2400">
                <a:solidFill>
                  <a:srgbClr val="1A1A1A"/>
                </a:solidFill>
                <a:latin typeface="+mj-lt"/>
              </a:rPr>
              <a:t> Bất cứ khi nào Background Thread gọi hàm emit thì ngay lập tức slot được khai báo trong Main Thread sẽ nhận được tín hiệu từ Back ground Thread gửi về. Tùy thuộc vào WorkerSignals ta khai báo các đối số như thế nào thì ta truyền dữ liệu tương ứng.</a:t>
            </a:r>
          </a:p>
        </p:txBody>
      </p:sp>
    </p:spTree>
    <p:extLst>
      <p:ext uri="{BB962C8B-B14F-4D97-AF65-F5344CB8AC3E}">
        <p14:creationId xmlns:p14="http://schemas.microsoft.com/office/powerpoint/2010/main" val="79427262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898</TotalTime>
  <Words>1230</Words>
  <Application>Microsoft Office PowerPoint</Application>
  <PresentationFormat>Widescreen</PresentationFormat>
  <Paragraphs>108</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Cambria</vt:lpstr>
      <vt:lpstr>Lato</vt:lpstr>
      <vt:lpstr>Times New Roman</vt:lpstr>
      <vt:lpstr>Lato Black</vt:lpstr>
      <vt:lpstr>Calibri</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Pí Yeah</dc:creator>
  <cp:lastModifiedBy>Trần Duy Thanh</cp:lastModifiedBy>
  <cp:revision>298</cp:revision>
  <dcterms:created xsi:type="dcterms:W3CDTF">2022-12-02T04:21:00Z</dcterms:created>
  <dcterms:modified xsi:type="dcterms:W3CDTF">2024-03-13T05:37:19Z</dcterms:modified>
</cp:coreProperties>
</file>